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8"/>
  </p:notesMasterIdLst>
  <p:sldIdLst>
    <p:sldId id="275" r:id="rId2"/>
    <p:sldId id="338" r:id="rId3"/>
    <p:sldId id="390" r:id="rId4"/>
    <p:sldId id="391" r:id="rId5"/>
    <p:sldId id="349" r:id="rId6"/>
    <p:sldId id="340" r:id="rId7"/>
    <p:sldId id="341" r:id="rId8"/>
    <p:sldId id="344" r:id="rId9"/>
    <p:sldId id="345" r:id="rId10"/>
    <p:sldId id="346" r:id="rId11"/>
    <p:sldId id="347" r:id="rId12"/>
    <p:sldId id="401" r:id="rId13"/>
    <p:sldId id="392" r:id="rId14"/>
    <p:sldId id="402" r:id="rId15"/>
    <p:sldId id="363" r:id="rId16"/>
    <p:sldId id="362" r:id="rId17"/>
    <p:sldId id="388" r:id="rId18"/>
    <p:sldId id="348" r:id="rId19"/>
    <p:sldId id="372" r:id="rId20"/>
    <p:sldId id="261" r:id="rId21"/>
    <p:sldId id="262" r:id="rId22"/>
    <p:sldId id="351" r:id="rId23"/>
    <p:sldId id="387" r:id="rId24"/>
    <p:sldId id="393" r:id="rId25"/>
    <p:sldId id="265" r:id="rId26"/>
    <p:sldId id="266" r:id="rId27"/>
    <p:sldId id="371" r:id="rId28"/>
    <p:sldId id="278" r:id="rId29"/>
    <p:sldId id="352" r:id="rId30"/>
    <p:sldId id="281" r:id="rId31"/>
    <p:sldId id="289" r:id="rId32"/>
    <p:sldId id="291" r:id="rId33"/>
    <p:sldId id="394" r:id="rId34"/>
    <p:sldId id="292" r:id="rId35"/>
    <p:sldId id="293" r:id="rId36"/>
    <p:sldId id="294" r:id="rId37"/>
    <p:sldId id="295" r:id="rId38"/>
    <p:sldId id="406" r:id="rId39"/>
    <p:sldId id="300" r:id="rId40"/>
    <p:sldId id="296" r:id="rId41"/>
    <p:sldId id="299" r:id="rId42"/>
    <p:sldId id="319" r:id="rId43"/>
    <p:sldId id="297" r:id="rId44"/>
    <p:sldId id="404" r:id="rId45"/>
    <p:sldId id="405" r:id="rId46"/>
    <p:sldId id="317" r:id="rId47"/>
    <p:sldId id="316" r:id="rId48"/>
    <p:sldId id="318" r:id="rId49"/>
    <p:sldId id="398" r:id="rId50"/>
    <p:sldId id="353" r:id="rId51"/>
    <p:sldId id="355" r:id="rId52"/>
    <p:sldId id="268" r:id="rId53"/>
    <p:sldId id="269" r:id="rId54"/>
    <p:sldId id="399" r:id="rId55"/>
    <p:sldId id="303" r:id="rId56"/>
    <p:sldId id="304" r:id="rId57"/>
    <p:sldId id="310" r:id="rId58"/>
    <p:sldId id="396" r:id="rId59"/>
    <p:sldId id="397" r:id="rId60"/>
    <p:sldId id="312" r:id="rId61"/>
    <p:sldId id="403" r:id="rId62"/>
    <p:sldId id="305" r:id="rId63"/>
    <p:sldId id="306" r:id="rId64"/>
    <p:sldId id="307" r:id="rId65"/>
    <p:sldId id="324" r:id="rId66"/>
    <p:sldId id="308" r:id="rId67"/>
    <p:sldId id="400" r:id="rId68"/>
    <p:sldId id="321" r:id="rId69"/>
    <p:sldId id="323" r:id="rId70"/>
    <p:sldId id="326" r:id="rId71"/>
    <p:sldId id="327" r:id="rId72"/>
    <p:sldId id="395" r:id="rId73"/>
    <p:sldId id="356" r:id="rId74"/>
    <p:sldId id="374" r:id="rId75"/>
    <p:sldId id="375" r:id="rId76"/>
    <p:sldId id="376" r:id="rId77"/>
    <p:sldId id="377" r:id="rId78"/>
    <p:sldId id="378" r:id="rId79"/>
    <p:sldId id="379" r:id="rId80"/>
    <p:sldId id="382" r:id="rId81"/>
    <p:sldId id="380" r:id="rId82"/>
    <p:sldId id="381" r:id="rId83"/>
    <p:sldId id="383" r:id="rId84"/>
    <p:sldId id="384" r:id="rId85"/>
    <p:sldId id="329" r:id="rId86"/>
    <p:sldId id="357" r:id="rId87"/>
    <p:sldId id="358" r:id="rId88"/>
    <p:sldId id="359" r:id="rId89"/>
    <p:sldId id="360" r:id="rId90"/>
    <p:sldId id="361" r:id="rId91"/>
    <p:sldId id="385" r:id="rId92"/>
    <p:sldId id="331" r:id="rId93"/>
    <p:sldId id="389" r:id="rId94"/>
    <p:sldId id="365" r:id="rId95"/>
    <p:sldId id="335" r:id="rId96"/>
    <p:sldId id="386" r:id="rId9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151" autoAdjust="0"/>
  </p:normalViewPr>
  <p:slideViewPr>
    <p:cSldViewPr snapToGrid="0" snapToObjects="1">
      <p:cViewPr varScale="1">
        <p:scale>
          <a:sx n="117" d="100"/>
          <a:sy n="117" d="100"/>
        </p:scale>
        <p:origin x="-61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viewProps" Target="viewProps.xml"/><Relationship Id="rId102" Type="http://schemas.openxmlformats.org/officeDocument/2006/relationships/theme" Target="theme/theme1.xml"/><Relationship Id="rId10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notesMaster" Target="notesMasters/notesMaster1.xml"/><Relationship Id="rId99"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presProps" Target="presProp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F1D4FB-A79C-914C-9C3D-B92DB1AB1706}" type="datetimeFigureOut">
              <a:rPr lang="en-US" smtClean="0"/>
              <a:t>6/9/13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2C9E00-0E15-9848-BFB3-E3B0C6987363}" type="slidenum">
              <a:rPr lang="en-US" smtClean="0"/>
              <a:t>‹#›</a:t>
            </a:fld>
            <a:endParaRPr lang="en-US"/>
          </a:p>
        </p:txBody>
      </p:sp>
    </p:spTree>
    <p:extLst>
      <p:ext uri="{BB962C8B-B14F-4D97-AF65-F5344CB8AC3E}">
        <p14:creationId xmlns:p14="http://schemas.microsoft.com/office/powerpoint/2010/main" val="7933243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en.wikipedia.org/wiki/Biography" TargetMode="External"/><Relationship Id="rId4" Type="http://schemas.openxmlformats.org/officeDocument/2006/relationships/hyperlink" Target="http://en.wikipedia.org/wiki/Chronology_of_Shakespeare's_plays" TargetMode="External"/><Relationship Id="rId5" Type="http://schemas.openxmlformats.org/officeDocument/2006/relationships/hyperlink" Target="http://en.wikipedia.org/wiki/Timeline_of_the_American_Civil_Rights_Movement" TargetMode="External"/><Relationship Id="rId6" Type="http://schemas.openxmlformats.org/officeDocument/2006/relationships/hyperlink" Target="http://en.wikipedia.org/wiki/Timeline_of_European_exploration" TargetMode="External"/><Relationship Id="rId7" Type="http://schemas.openxmlformats.org/officeDocument/2006/relationships/hyperlink" Target="http://en.wikipedia.org/wiki/Timeline_of_Solar_System_exploration" TargetMode="External"/><Relationship Id="rId8" Type="http://schemas.openxmlformats.org/officeDocument/2006/relationships/hyperlink" Target="http://en.wikipedia.org/wiki/Timeline_of_United_States_history_(1930-1949)" TargetMode="External"/><Relationship Id="rId9" Type="http://schemas.openxmlformats.org/officeDocument/2006/relationships/hyperlink" Target="http://en.wikipedia.org/wiki/Timeline_of_World_War_I" TargetMode="External"/><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 Id="rId3" Type="http://schemas.openxmlformats.org/officeDocument/2006/relationships/hyperlink" Target="http://www.flickr.com/photos/15331494@N05/"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 Id="rId3" Type="http://schemas.openxmlformats.org/officeDocument/2006/relationships/hyperlink" Target="http://www.flickr.com/photos/aymansarhan/"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 Id="rId3" Type="http://schemas.openxmlformats.org/officeDocument/2006/relationships/hyperlink" Target="http://www.iconarchive.com/category/application-icons.html"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ererolling.blogspot.com/2013/03/managing-expectations-and-being-good.html" TargetMode="External"/><Relationship Id="rId4" Type="http://schemas.openxmlformats.org/officeDocument/2006/relationships/hyperlink" Target="http://www.usability.gov/methods/test_refine/learnusa/index.html" TargetMode="External"/><Relationship Id="rId5" Type="http://schemas.openxmlformats.org/officeDocument/2006/relationships/hyperlink" Target="http://www.howto.gov/web-content/usability/testing" TargetMode="External"/><Relationship Id="rId6" Type="http://schemas.openxmlformats.org/officeDocument/2006/relationships/hyperlink" Target="http://www.howto.gov/web-content/digital-metrics%23customer-satisfaction-metrics" TargetMode="External"/><Relationship Id="rId7" Type="http://schemas.openxmlformats.org/officeDocument/2006/relationships/hyperlink" Target="http://www.howto.gov/sites/default/files/documents/Guidance_Common_WebPages.pdf" TargetMode="External"/><Relationship Id="rId8" Type="http://schemas.openxmlformats.org/officeDocument/2006/relationships/hyperlink" Target="http://www.howto.gov/web-content/manage/categorize/homepage" TargetMode="External"/><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en.wikipedia.org/wiki/Frank_Borman" TargetMode="External"/><Relationship Id="rId4" Type="http://schemas.openxmlformats.org/officeDocument/2006/relationships/hyperlink" Target="http://en.wikipedia.org/wiki/Jim_Lovell" TargetMode="External"/><Relationship Id="rId5" Type="http://schemas.openxmlformats.org/officeDocument/2006/relationships/hyperlink" Target="http://en.wikipedia.org/wiki/William_Anders" TargetMode="External"/><Relationship Id="rId6" Type="http://schemas.openxmlformats.org/officeDocument/2006/relationships/hyperlink" Target="http://en.wikipedia.org/wiki/Low_Earth_orbit" TargetMode="External"/><Relationship Id="rId7" Type="http://schemas.openxmlformats.org/officeDocument/2006/relationships/hyperlink" Target="http://en.wikipedia.org/wiki/Far_side_of_the_Moon" TargetMode="External"/><Relationship Id="rId8" Type="http://schemas.openxmlformats.org/officeDocument/2006/relationships/hyperlink" Target="http://en.wikipedia.org/wiki/Saturn_V" TargetMode="External"/><Relationship Id="rId9" Type="http://schemas.openxmlformats.org/officeDocument/2006/relationships/hyperlink" Target="http://en.wikipedia.org/wiki/John_F._Kennedy_Space_Center" TargetMode="External"/><Relationship Id="rId10" Type="http://schemas.openxmlformats.org/officeDocument/2006/relationships/hyperlink" Target="http://en.wikipedia.org/wiki/Cape_Canaveral_Air_Force_Station" TargetMode="External"/><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Geisel Library at UCSD</a:t>
            </a:r>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3</a:t>
            </a:fld>
            <a:endParaRPr lang="en-US"/>
          </a:p>
        </p:txBody>
      </p:sp>
    </p:spTree>
    <p:extLst>
      <p:ext uri="{BB962C8B-B14F-4D97-AF65-F5344CB8AC3E}">
        <p14:creationId xmlns:p14="http://schemas.microsoft.com/office/powerpoint/2010/main" val="2601161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has changed?</a:t>
            </a:r>
          </a:p>
          <a:p>
            <a:endParaRPr lang="en-US" dirty="0" smtClean="0"/>
          </a:p>
          <a:p>
            <a:pPr marL="0" indent="0" algn="l">
              <a:buNone/>
            </a:pPr>
            <a:r>
              <a:rPr lang="en-US" dirty="0" smtClean="0"/>
              <a:t> Libraries are redundantly managing local infrastructure </a:t>
            </a:r>
          </a:p>
          <a:p>
            <a:pPr marL="0" indent="0" algn="l">
              <a:buNone/>
            </a:pPr>
            <a:r>
              <a:rPr lang="en-US" dirty="0" smtClean="0"/>
              <a:t>which creates </a:t>
            </a:r>
            <a:r>
              <a:rPr lang="en-US" b="1" dirty="0" smtClean="0"/>
              <a:t>little distinctive value.</a:t>
            </a:r>
          </a:p>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21</a:t>
            </a:fld>
            <a:endParaRPr lang="en-US"/>
          </a:p>
        </p:txBody>
      </p:sp>
    </p:spTree>
    <p:extLst>
      <p:ext uri="{BB962C8B-B14F-4D97-AF65-F5344CB8AC3E}">
        <p14:creationId xmlns:p14="http://schemas.microsoft.com/office/powerpoint/2010/main" val="4252500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dirty="0" smtClean="0"/>
              <a:t>Now</a:t>
            </a:r>
            <a:r>
              <a:rPr lang="en-US" sz="1200" dirty="0" smtClean="0"/>
              <a:t>: Attention scarce, resources abundant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i="1" dirty="0" smtClean="0"/>
              <a:t>Now</a:t>
            </a:r>
            <a:r>
              <a:rPr lang="en-US" sz="1200" dirty="0" smtClean="0"/>
              <a:t>: The library must build its services around user workflow</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srgbClr val="0000FF"/>
                </a:solidFill>
                <a:latin typeface="+mn-lt"/>
              </a:rPr>
              <a:t>Now: low transaction costs distribute activities across the network</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srgbClr val="0000FF"/>
                </a:solidFill>
                <a:latin typeface="+mn-lt"/>
              </a:rPr>
              <a:t>Now: moving apart in network environment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(Dempsey, 2008)</a:t>
            </a:r>
          </a:p>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22</a:t>
            </a:fld>
            <a:endParaRPr lang="en-US"/>
          </a:p>
        </p:txBody>
      </p:sp>
    </p:spTree>
    <p:extLst>
      <p:ext uri="{BB962C8B-B14F-4D97-AF65-F5344CB8AC3E}">
        <p14:creationId xmlns:p14="http://schemas.microsoft.com/office/powerpoint/2010/main" val="462206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Assisting customers by</a:t>
            </a:r>
            <a:r>
              <a:rPr lang="en-US" baseline="0" dirty="0" smtClean="0"/>
              <a:t> reducing or eliminating the need for access and retrieval so that they can making better decisions</a:t>
            </a:r>
          </a:p>
          <a:p>
            <a:r>
              <a:rPr lang="en-US" baseline="0" dirty="0" smtClean="0"/>
              <a:t>Satisficing</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23</a:t>
            </a:fld>
            <a:endParaRPr lang="en-US"/>
          </a:p>
        </p:txBody>
      </p:sp>
    </p:spTree>
    <p:extLst>
      <p:ext uri="{BB962C8B-B14F-4D97-AF65-F5344CB8AC3E}">
        <p14:creationId xmlns:p14="http://schemas.microsoft.com/office/powerpoint/2010/main" val="2734123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5 Cs – Community, Content, Context, Connection, Co-Creation</a:t>
            </a:r>
          </a:p>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25</a:t>
            </a:fld>
            <a:endParaRPr lang="en-US"/>
          </a:p>
        </p:txBody>
      </p:sp>
    </p:spTree>
    <p:extLst>
      <p:ext uri="{BB962C8B-B14F-4D97-AF65-F5344CB8AC3E}">
        <p14:creationId xmlns:p14="http://schemas.microsoft.com/office/powerpoint/2010/main" val="3026827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Reach more of your community</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26</a:t>
            </a:fld>
            <a:endParaRPr lang="en-US"/>
          </a:p>
        </p:txBody>
      </p:sp>
    </p:spTree>
    <p:extLst>
      <p:ext uri="{BB962C8B-B14F-4D97-AF65-F5344CB8AC3E}">
        <p14:creationId xmlns:p14="http://schemas.microsoft.com/office/powerpoint/2010/main" val="2443713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traditional content of the library is increasingly becoming available from several competitive sources. Google Books, Google Scholar, Internet Archive,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Libraries can provide access to unique content in the form of historical photos, diaries, movies, and so forth.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Many libraries have digitized some of their unique “special” collections and made them available on the Net.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Should a library digitize special collections on their own?  Expertise, equipment, space, and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Consortium, outsource</a:t>
            </a:r>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28</a:t>
            </a:fld>
            <a:endParaRPr lang="en-US"/>
          </a:p>
        </p:txBody>
      </p:sp>
    </p:spTree>
    <p:extLst>
      <p:ext uri="{BB962C8B-B14F-4D97-AF65-F5344CB8AC3E}">
        <p14:creationId xmlns:p14="http://schemas.microsoft.com/office/powerpoint/2010/main" val="3046569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a:t>
            </a:r>
            <a:r>
              <a:rPr lang="en-US" baseline="30000" dirty="0" smtClean="0"/>
              <a:t>nd</a:t>
            </a:r>
            <a:r>
              <a:rPr lang="en-US" dirty="0" smtClean="0"/>
              <a:t> C -  Context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29</a:t>
            </a:fld>
            <a:endParaRPr lang="en-US"/>
          </a:p>
        </p:txBody>
      </p:sp>
    </p:spTree>
    <p:extLst>
      <p:ext uri="{BB962C8B-B14F-4D97-AF65-F5344CB8AC3E}">
        <p14:creationId xmlns:p14="http://schemas.microsoft.com/office/powerpoint/2010/main" val="4057199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30</a:t>
            </a:fld>
            <a:endParaRPr lang="en-US"/>
          </a:p>
        </p:txBody>
      </p:sp>
    </p:spTree>
    <p:extLst>
      <p:ext uri="{BB962C8B-B14F-4D97-AF65-F5344CB8AC3E}">
        <p14:creationId xmlns:p14="http://schemas.microsoft.com/office/powerpoint/2010/main" val="4149374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Richard Wurman – 5 ways to organize information</a:t>
            </a:r>
          </a:p>
          <a:p>
            <a:endParaRPr lang="pl-PL" dirty="0" smtClean="0"/>
          </a:p>
          <a:p>
            <a:r>
              <a:rPr lang="en-US" dirty="0" smtClean="0"/>
              <a:t>Flickr Photo by tine </a:t>
            </a:r>
            <a:r>
              <a:rPr lang="en-US" dirty="0" err="1" smtClean="0"/>
              <a:t>negus</a:t>
            </a:r>
            <a:r>
              <a:rPr lang="en-US" dirty="0" smtClean="0"/>
              <a:t> Latch</a:t>
            </a:r>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31</a:t>
            </a:fld>
            <a:endParaRPr lang="en-US"/>
          </a:p>
        </p:txBody>
      </p:sp>
    </p:spTree>
    <p:extLst>
      <p:ext uri="{BB962C8B-B14F-4D97-AF65-F5344CB8AC3E}">
        <p14:creationId xmlns:p14="http://schemas.microsoft.com/office/powerpoint/2010/main" val="979408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OpenStreetMap.Org</a:t>
            </a:r>
            <a:endParaRPr lang="en-US" dirty="0" smtClean="0"/>
          </a:p>
          <a:p>
            <a:endParaRPr lang="en-US" dirty="0" smtClean="0"/>
          </a:p>
          <a:p>
            <a:r>
              <a:rPr lang="en-US" dirty="0" err="1" smtClean="0"/>
              <a:t>OpenMaps.EU</a:t>
            </a:r>
            <a:r>
              <a:rPr lang="en-US" dirty="0" smtClean="0"/>
              <a:t>,</a:t>
            </a:r>
            <a:r>
              <a:rPr lang="en-US" baseline="0" dirty="0" smtClean="0"/>
              <a:t> </a:t>
            </a:r>
            <a:r>
              <a:rPr lang="en-US" baseline="0" dirty="0" err="1" smtClean="0"/>
              <a:t>Open.MapQuest.Com</a:t>
            </a:r>
            <a:r>
              <a:rPr lang="en-US" baseline="0" dirty="0" smtClean="0"/>
              <a:t>, </a:t>
            </a:r>
            <a:r>
              <a:rPr lang="en-US" baseline="0" dirty="0" err="1" smtClean="0"/>
              <a:t>OpenCycleMap.Org</a:t>
            </a:r>
            <a:r>
              <a:rPr lang="en-US" baseline="0" dirty="0" smtClean="0"/>
              <a:t>, and others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32</a:t>
            </a:fld>
            <a:endParaRPr lang="en-US"/>
          </a:p>
        </p:txBody>
      </p:sp>
    </p:spTree>
    <p:extLst>
      <p:ext uri="{BB962C8B-B14F-4D97-AF65-F5344CB8AC3E}">
        <p14:creationId xmlns:p14="http://schemas.microsoft.com/office/powerpoint/2010/main" val="3739654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 user built workflow around the library</a:t>
            </a:r>
          </a:p>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5</a:t>
            </a:fld>
            <a:endParaRPr lang="en-US"/>
          </a:p>
        </p:txBody>
      </p:sp>
    </p:spTree>
    <p:extLst>
      <p:ext uri="{BB962C8B-B14F-4D97-AF65-F5344CB8AC3E}">
        <p14:creationId xmlns:p14="http://schemas.microsoft.com/office/powerpoint/2010/main" val="2053883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Alphabetical order</a:t>
            </a:r>
            <a:r>
              <a:rPr lang="en-US" sz="1200" kern="1200" dirty="0" smtClean="0">
                <a:solidFill>
                  <a:schemeClr val="tx1"/>
                </a:solidFill>
                <a:effectLst/>
                <a:latin typeface="+mn-lt"/>
                <a:ea typeface="+mn-ea"/>
                <a:cs typeface="+mn-cs"/>
              </a:rPr>
              <a:t> is perhaps the most frequently used method for organizing information, especially in libraries.  Consider the fiction is organized in most public libraries (alphabetical by author’s last name), words in a dictionary, a telephone book, an index, and so forth.</a:t>
            </a:r>
            <a:r>
              <a:rPr lang="en-US" dirty="0" smtClean="0">
                <a:effectLst/>
              </a:rPr>
              <a:t> </a:t>
            </a:r>
          </a:p>
          <a:p>
            <a:endParaRPr lang="en-US" dirty="0" smtClean="0">
              <a:effectLst/>
            </a:endParaRPr>
          </a:p>
          <a:p>
            <a:r>
              <a:rPr lang="en-US" dirty="0" smtClean="0">
                <a:effectLst/>
              </a:rPr>
              <a:t>Subject headings in a catalog</a:t>
            </a:r>
          </a:p>
          <a:p>
            <a:endParaRPr lang="en-US" dirty="0" smtClean="0">
              <a:effectLst/>
            </a:endParaRPr>
          </a:p>
          <a:p>
            <a:r>
              <a:rPr lang="en-US" dirty="0" smtClean="0">
                <a:effectLst/>
              </a:rPr>
              <a:t>Flickr photo by </a:t>
            </a:r>
            <a:r>
              <a:rPr lang="en-US" dirty="0" err="1" smtClean="0">
                <a:effectLst/>
              </a:rPr>
              <a:t>madeBYwake</a:t>
            </a:r>
            <a:r>
              <a:rPr lang="en-US" dirty="0" smtClean="0">
                <a:effectLst/>
              </a:rPr>
              <a:t> library card catalog</a:t>
            </a:r>
          </a:p>
          <a:p>
            <a:endParaRPr lang="en-US" dirty="0" smtClean="0">
              <a:effectLst/>
            </a:endParaRPr>
          </a:p>
          <a:p>
            <a:r>
              <a:rPr lang="en-US" dirty="0" smtClean="0">
                <a:effectLst/>
              </a:rPr>
              <a:t>Flickr photo by </a:t>
            </a:r>
            <a:r>
              <a:rPr lang="en-US" dirty="0" err="1" smtClean="0">
                <a:effectLst/>
              </a:rPr>
              <a:t>noricum</a:t>
            </a:r>
            <a:r>
              <a:rPr lang="en-US" dirty="0" smtClean="0">
                <a:effectLst/>
              </a:rPr>
              <a:t> Dictionary</a:t>
            </a:r>
          </a:p>
          <a:p>
            <a:endParaRPr lang="en-US" dirty="0" smtClean="0">
              <a:effectLst/>
            </a:endParaRPr>
          </a:p>
          <a:p>
            <a:r>
              <a:rPr lang="en-US" dirty="0" smtClean="0">
                <a:effectLst/>
              </a:rPr>
              <a:t>Flickr photo by </a:t>
            </a:r>
            <a:r>
              <a:rPr lang="en-US" dirty="0" err="1" smtClean="0">
                <a:effectLst/>
              </a:rPr>
              <a:t>termix</a:t>
            </a:r>
            <a:r>
              <a:rPr lang="en-US" dirty="0" smtClean="0">
                <a:effectLst/>
              </a:rPr>
              <a:t> Icelandic Telephone book</a:t>
            </a:r>
          </a:p>
          <a:p>
            <a:endParaRPr lang="en-US" dirty="0" smtClean="0">
              <a:effectLst/>
            </a:endParaRPr>
          </a:p>
          <a:p>
            <a:endParaRPr lang="en-US" dirty="0" smtClean="0">
              <a:effectLst/>
            </a:endParaRPr>
          </a:p>
          <a:p>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34</a:t>
            </a:fld>
            <a:endParaRPr lang="en-US"/>
          </a:p>
        </p:txBody>
      </p:sp>
    </p:spTree>
    <p:extLst>
      <p:ext uri="{BB962C8B-B14F-4D97-AF65-F5344CB8AC3E}">
        <p14:creationId xmlns:p14="http://schemas.microsoft.com/office/powerpoint/2010/main" val="366536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Time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works especially well when a series of events have happen over time.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Thus, exhibitions, museums, histories utilize timelines to help orientate the visitor.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Time is a well-recognize framework from which to observe and compare changes.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latin typeface="+mn-lt"/>
                <a:ea typeface="+mn-ea"/>
                <a:cs typeface="+mn-cs"/>
              </a:rPr>
              <a:t>Timelines are particularly useful for studying history, as they convey a sense of change over time.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Wars and social movements are often shown as timelines. Timelines are also useful for </a:t>
            </a:r>
            <a:r>
              <a:rPr lang="en-US" sz="1200" kern="1200" dirty="0" smtClean="0">
                <a:solidFill>
                  <a:schemeClr val="tx1"/>
                </a:solidFill>
                <a:latin typeface="+mn-lt"/>
                <a:ea typeface="+mn-ea"/>
                <a:cs typeface="+mn-cs"/>
                <a:hlinkClick r:id="rId3"/>
              </a:rPr>
              <a:t>biographies. Examples include:</a:t>
            </a:r>
          </a:p>
          <a:p>
            <a:endParaRPr lang="en-US" sz="1200" kern="1200" dirty="0" smtClean="0">
              <a:solidFill>
                <a:schemeClr val="tx1"/>
              </a:solidFill>
              <a:latin typeface="+mn-lt"/>
              <a:ea typeface="+mn-ea"/>
              <a:cs typeface="+mn-cs"/>
              <a:hlinkClick r:id="rId3"/>
            </a:endParaRPr>
          </a:p>
          <a:p>
            <a:r>
              <a:rPr lang="en-US" sz="1200" kern="1200" dirty="0" smtClean="0">
                <a:solidFill>
                  <a:schemeClr val="tx1"/>
                </a:solidFill>
                <a:latin typeface="+mn-lt"/>
                <a:ea typeface="+mn-ea"/>
                <a:cs typeface="+mn-cs"/>
                <a:hlinkClick r:id="rId4"/>
              </a:rPr>
              <a:t>Chronology of Shakespeare's plays</a:t>
            </a:r>
          </a:p>
          <a:p>
            <a:r>
              <a:rPr lang="en-US" sz="1200" kern="1200" dirty="0" smtClean="0">
                <a:solidFill>
                  <a:schemeClr val="tx1"/>
                </a:solidFill>
                <a:latin typeface="+mn-lt"/>
                <a:ea typeface="+mn-ea"/>
                <a:cs typeface="+mn-cs"/>
                <a:hlinkClick r:id="rId5"/>
              </a:rPr>
              <a:t>Timeline of the American Civil Rights Movement</a:t>
            </a:r>
          </a:p>
          <a:p>
            <a:r>
              <a:rPr lang="en-US" sz="1200" kern="1200" dirty="0" smtClean="0">
                <a:solidFill>
                  <a:schemeClr val="tx1"/>
                </a:solidFill>
                <a:latin typeface="+mn-lt"/>
                <a:ea typeface="+mn-ea"/>
                <a:cs typeface="+mn-cs"/>
                <a:hlinkClick r:id="rId6"/>
              </a:rPr>
              <a:t>Timeline of European exploration</a:t>
            </a:r>
          </a:p>
          <a:p>
            <a:r>
              <a:rPr lang="en-US" sz="1200" kern="1200" dirty="0" smtClean="0">
                <a:solidFill>
                  <a:schemeClr val="tx1"/>
                </a:solidFill>
                <a:latin typeface="+mn-lt"/>
                <a:ea typeface="+mn-ea"/>
                <a:cs typeface="+mn-cs"/>
                <a:hlinkClick r:id="rId7"/>
              </a:rPr>
              <a:t>Timeline of Solar System exploration</a:t>
            </a:r>
          </a:p>
          <a:p>
            <a:r>
              <a:rPr lang="en-US" sz="1200" kern="1200" dirty="0" smtClean="0">
                <a:solidFill>
                  <a:schemeClr val="tx1"/>
                </a:solidFill>
                <a:latin typeface="+mn-lt"/>
                <a:ea typeface="+mn-ea"/>
                <a:cs typeface="+mn-cs"/>
                <a:hlinkClick r:id="rId8"/>
              </a:rPr>
              <a:t>Timeline of United States history (1930-1949)</a:t>
            </a:r>
          </a:p>
          <a:p>
            <a:r>
              <a:rPr lang="en-US" sz="1200" kern="1200" dirty="0" smtClean="0">
                <a:solidFill>
                  <a:schemeClr val="tx1"/>
                </a:solidFill>
                <a:latin typeface="+mn-lt"/>
                <a:ea typeface="+mn-ea"/>
                <a:cs typeface="+mn-cs"/>
                <a:hlinkClick r:id="rId9"/>
              </a:rPr>
              <a:t>Timeline of World War I</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Open source timeline – </a:t>
            </a:r>
            <a:r>
              <a:rPr lang="en-US" sz="1200" kern="1200" dirty="0" err="1" smtClean="0">
                <a:solidFill>
                  <a:schemeClr val="tx1"/>
                </a:solidFill>
                <a:effectLst/>
                <a:latin typeface="+mn-lt"/>
                <a:ea typeface="+mn-ea"/>
                <a:cs typeface="+mn-cs"/>
              </a:rPr>
              <a:t>timelineJS</a:t>
            </a:r>
            <a:r>
              <a:rPr lang="en-US" sz="1200" kern="1200" dirty="0" smtClean="0">
                <a:solidFill>
                  <a:schemeClr val="tx1"/>
                </a:solidFill>
                <a:effectLst/>
                <a:latin typeface="+mn-lt"/>
                <a:ea typeface="+mn-ea"/>
                <a:cs typeface="+mn-cs"/>
              </a:rPr>
              <a:t>  		http://</a:t>
            </a:r>
            <a:r>
              <a:rPr lang="en-US" sz="1200" kern="1200" dirty="0" err="1" smtClean="0">
                <a:solidFill>
                  <a:schemeClr val="tx1"/>
                </a:solidFill>
                <a:effectLst/>
                <a:latin typeface="+mn-lt"/>
                <a:ea typeface="+mn-ea"/>
                <a:cs typeface="+mn-cs"/>
              </a:rPr>
              <a:t>timeline.verite.co</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Another open source timeline  		http://</a:t>
            </a:r>
            <a:r>
              <a:rPr lang="en-US" sz="1200" kern="1200" dirty="0" err="1" smtClean="0">
                <a:solidFill>
                  <a:schemeClr val="tx1"/>
                </a:solidFill>
                <a:effectLst/>
                <a:latin typeface="+mn-lt"/>
                <a:ea typeface="+mn-ea"/>
                <a:cs typeface="+mn-cs"/>
              </a:rPr>
              <a:t>www.simile-widgets.org</a:t>
            </a:r>
            <a:r>
              <a:rPr lang="en-US" sz="1200" kern="1200" dirty="0" smtClean="0">
                <a:solidFill>
                  <a:schemeClr val="tx1"/>
                </a:solidFill>
                <a:effectLst/>
                <a:latin typeface="+mn-lt"/>
                <a:ea typeface="+mn-ea"/>
                <a:cs typeface="+mn-cs"/>
              </a:rPr>
              <a:t>/timeline/</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35</a:t>
            </a:fld>
            <a:endParaRPr lang="en-US"/>
          </a:p>
        </p:txBody>
      </p:sp>
    </p:spTree>
    <p:extLst>
      <p:ext uri="{BB962C8B-B14F-4D97-AF65-F5344CB8AC3E}">
        <p14:creationId xmlns:p14="http://schemas.microsoft.com/office/powerpoint/2010/main" val="288744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en.wikipedia.org</a:t>
            </a:r>
            <a:r>
              <a:rPr lang="en-US" dirty="0" smtClean="0"/>
              <a:t>/wiki/</a:t>
            </a:r>
            <a:r>
              <a:rPr lang="en-US" dirty="0" err="1" smtClean="0"/>
              <a:t>File:Minard.png</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36</a:t>
            </a:fld>
            <a:endParaRPr lang="en-US"/>
          </a:p>
        </p:txBody>
      </p:sp>
    </p:spTree>
    <p:extLst>
      <p:ext uri="{BB962C8B-B14F-4D97-AF65-F5344CB8AC3E}">
        <p14:creationId xmlns:p14="http://schemas.microsoft.com/office/powerpoint/2010/main" val="26328361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Category</a:t>
            </a:r>
            <a:r>
              <a:rPr lang="en-US" sz="1200" kern="1200" dirty="0" smtClean="0">
                <a:solidFill>
                  <a:schemeClr val="tx1"/>
                </a:solidFill>
                <a:effectLst/>
                <a:latin typeface="+mn-lt"/>
                <a:ea typeface="+mn-ea"/>
                <a:cs typeface="+mn-cs"/>
              </a:rPr>
              <a:t> is another effective means of organizing information or physical objects.  </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Types of materials usually organize retail stores and libraries.  </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Category is often reinforced by the use of colors.</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Flickr image by </a:t>
            </a:r>
            <a:r>
              <a:rPr lang="en-US" sz="1200" kern="1200" dirty="0" err="1" smtClean="0">
                <a:solidFill>
                  <a:schemeClr val="tx1"/>
                </a:solidFill>
                <a:latin typeface="+mn-lt"/>
                <a:ea typeface="+mn-ea"/>
                <a:cs typeface="+mn-cs"/>
              </a:rPr>
              <a:t>Deciter</a:t>
            </a:r>
            <a:r>
              <a:rPr lang="en-US" sz="1200" kern="1200" dirty="0" smtClean="0">
                <a:solidFill>
                  <a:schemeClr val="tx1"/>
                </a:solidFill>
                <a:latin typeface="+mn-lt"/>
                <a:ea typeface="+mn-ea"/>
                <a:cs typeface="+mn-cs"/>
              </a:rPr>
              <a:t> Interactions</a:t>
            </a:r>
            <a:r>
              <a:rPr lang="en-US" sz="1200" kern="1200" baseline="0" dirty="0" smtClean="0">
                <a:solidFill>
                  <a:schemeClr val="tx1"/>
                </a:solidFill>
                <a:latin typeface="+mn-lt"/>
                <a:ea typeface="+mn-ea"/>
                <a:cs typeface="+mn-cs"/>
              </a:rPr>
              <a:t>  Social Media Categories</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37</a:t>
            </a:fld>
            <a:endParaRPr lang="en-US"/>
          </a:p>
        </p:txBody>
      </p:sp>
    </p:spTree>
    <p:extLst>
      <p:ext uri="{BB962C8B-B14F-4D97-AF65-F5344CB8AC3E}">
        <p14:creationId xmlns:p14="http://schemas.microsoft.com/office/powerpoint/2010/main" val="11804044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Showing categories and their relationships to one another</a:t>
            </a:r>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38</a:t>
            </a:fld>
            <a:endParaRPr lang="en-US"/>
          </a:p>
        </p:txBody>
      </p:sp>
    </p:spTree>
    <p:extLst>
      <p:ext uri="{BB962C8B-B14F-4D97-AF65-F5344CB8AC3E}">
        <p14:creationId xmlns:p14="http://schemas.microsoft.com/office/powerpoint/2010/main" val="6039654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Library Subject Headings</a:t>
            </a:r>
          </a:p>
          <a:p>
            <a:endParaRPr lang="en-US" dirty="0" smtClean="0"/>
          </a:p>
          <a:p>
            <a:endParaRPr lang="en-US" dirty="0" smtClean="0"/>
          </a:p>
          <a:p>
            <a:r>
              <a:rPr lang="en-US" dirty="0" smtClean="0"/>
              <a:t>Flickr photo by </a:t>
            </a:r>
            <a:r>
              <a:rPr lang="en-US" dirty="0" err="1" smtClean="0"/>
              <a:t>djfiander</a:t>
            </a:r>
            <a:r>
              <a:rPr lang="en-US" dirty="0" smtClean="0"/>
              <a:t>  </a:t>
            </a:r>
            <a:r>
              <a:rPr lang="en-US" sz="1200" kern="1200" dirty="0" smtClean="0">
                <a:solidFill>
                  <a:schemeClr val="tx1"/>
                </a:solidFill>
                <a:latin typeface="+mn-lt"/>
                <a:ea typeface="+mn-ea"/>
                <a:cs typeface="+mn-cs"/>
              </a:rPr>
              <a:t>H365/17 having my own personal copy of the LCSH amuses me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Flickr photo by Phil Shirley  Books</a:t>
            </a: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Family trees  Flickr photo by </a:t>
            </a:r>
            <a:r>
              <a:rPr lang="en-US" sz="1200" kern="1200" dirty="0" smtClean="0">
                <a:solidFill>
                  <a:schemeClr val="tx1"/>
                </a:solidFill>
                <a:latin typeface="+mn-lt"/>
                <a:ea typeface="+mn-ea"/>
                <a:cs typeface="+mn-cs"/>
                <a:hlinkClick r:id="rId3"/>
              </a:rPr>
              <a:t>mweitkamp</a:t>
            </a:r>
            <a:r>
              <a:rPr lang="en-US" sz="1200" kern="1200" dirty="0" smtClean="0">
                <a:solidFill>
                  <a:schemeClr val="tx1"/>
                </a:solidFill>
                <a:latin typeface="+mn-lt"/>
                <a:ea typeface="+mn-ea"/>
                <a:cs typeface="+mn-cs"/>
              </a:rPr>
              <a:t>  </a:t>
            </a: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39</a:t>
            </a:fld>
            <a:endParaRPr lang="en-US"/>
          </a:p>
        </p:txBody>
      </p:sp>
    </p:spTree>
    <p:extLst>
      <p:ext uri="{BB962C8B-B14F-4D97-AF65-F5344CB8AC3E}">
        <p14:creationId xmlns:p14="http://schemas.microsoft.com/office/powerpoint/2010/main" val="37098400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Maslow      Hierarchy</a:t>
            </a:r>
            <a:r>
              <a:rPr lang="en-US" sz="1200" kern="1200" dirty="0" smtClean="0">
                <a:solidFill>
                  <a:schemeClr val="tx1"/>
                </a:solidFill>
                <a:effectLst/>
                <a:latin typeface="+mn-lt"/>
                <a:ea typeface="+mn-ea"/>
                <a:cs typeface="+mn-cs"/>
              </a:rPr>
              <a:t> organizing items from least expensive to most expensive, by order of importance, by magnitude from small to large, and numerical order.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 synonym for hierarchy is continuum when comparing things across a common measure – highest to lowest, best to worst, first to last.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Hierarchy is created through superordinate/subordinate or parent/child relationships.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typically look at this type of information from left to right or top/down organization.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Flickr image by </a:t>
            </a:r>
            <a:r>
              <a:rPr lang="en-US" sz="1200" kern="1200" dirty="0" smtClean="0">
                <a:solidFill>
                  <a:schemeClr val="tx1"/>
                </a:solidFill>
                <a:latin typeface="+mn-lt"/>
                <a:ea typeface="+mn-ea"/>
                <a:cs typeface="+mn-cs"/>
                <a:hlinkClick r:id="rId3"/>
              </a:rPr>
              <a:t>aymansarhan</a:t>
            </a:r>
            <a:r>
              <a:rPr lang="en-US" sz="1200" kern="1200" dirty="0" smtClean="0">
                <a:solidFill>
                  <a:schemeClr val="tx1"/>
                </a:solidFill>
                <a:latin typeface="+mn-lt"/>
                <a:ea typeface="+mn-ea"/>
                <a:cs typeface="+mn-cs"/>
              </a:rPr>
              <a:t> Maslow Hierarch of Needs</a:t>
            </a: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40</a:t>
            </a:fld>
            <a:endParaRPr lang="en-US"/>
          </a:p>
        </p:txBody>
      </p:sp>
    </p:spTree>
    <p:extLst>
      <p:ext uri="{BB962C8B-B14F-4D97-AF65-F5344CB8AC3E}">
        <p14:creationId xmlns:p14="http://schemas.microsoft.com/office/powerpoint/2010/main" val="13864005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Application icons  </a:t>
            </a:r>
            <a:r>
              <a:rPr lang="en-US" sz="1200" u="sng" kern="1200" dirty="0" smtClean="0">
                <a:solidFill>
                  <a:schemeClr val="tx1"/>
                </a:solidFill>
                <a:latin typeface="+mn-lt"/>
                <a:ea typeface="+mn-ea"/>
                <a:cs typeface="+mn-cs"/>
                <a:hlinkClick r:id="rId3"/>
              </a:rPr>
              <a:t>www.iconarchive.com</a:t>
            </a:r>
            <a:r>
              <a:rPr lang="en-US" sz="1200" u="sng" kern="1200" dirty="0" smtClean="0">
                <a:solidFill>
                  <a:schemeClr val="tx1"/>
                </a:solidFill>
                <a:latin typeface="+mn-lt"/>
                <a:ea typeface="+mn-ea"/>
                <a:cs typeface="+mn-cs"/>
              </a:rPr>
              <a:t>  </a:t>
            </a:r>
          </a:p>
          <a:p>
            <a:endParaRPr lang="en-US" sz="1200" u="sng"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41</a:t>
            </a:fld>
            <a:endParaRPr lang="en-US"/>
          </a:p>
        </p:txBody>
      </p:sp>
    </p:spTree>
    <p:extLst>
      <p:ext uri="{BB962C8B-B14F-4D97-AF65-F5344CB8AC3E}">
        <p14:creationId xmlns:p14="http://schemas.microsoft.com/office/powerpoint/2010/main" val="3648461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Flickr photo by USC Upstate  </a:t>
            </a:r>
            <a:r>
              <a:rPr lang="en-US" sz="1200" kern="1200" dirty="0" smtClean="0">
                <a:solidFill>
                  <a:schemeClr val="tx1"/>
                </a:solidFill>
                <a:latin typeface="+mn-lt"/>
                <a:ea typeface="+mn-ea"/>
                <a:cs typeface="+mn-cs"/>
              </a:rPr>
              <a:t>Habitat for Humanity of Spartanburg</a:t>
            </a: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42</a:t>
            </a:fld>
            <a:endParaRPr lang="en-US"/>
          </a:p>
        </p:txBody>
      </p:sp>
    </p:spTree>
    <p:extLst>
      <p:ext uri="{BB962C8B-B14F-4D97-AF65-F5344CB8AC3E}">
        <p14:creationId xmlns:p14="http://schemas.microsoft.com/office/powerpoint/2010/main" val="34912095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Organizing content based on your audience’s needs is a best practice </a:t>
            </a:r>
          </a:p>
          <a:p>
            <a:r>
              <a:rPr lang="en-US" sz="1200" kern="1200" dirty="0" smtClean="0">
                <a:solidFill>
                  <a:schemeClr val="tx1"/>
                </a:solidFill>
                <a:latin typeface="+mn-lt"/>
                <a:ea typeface="+mn-ea"/>
                <a:cs typeface="+mn-cs"/>
              </a:rPr>
              <a:t>		by task or service</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Google images Audience  </a:t>
            </a:r>
            <a:r>
              <a:rPr lang="en-US" sz="1200" kern="1200" dirty="0" smtClean="0">
                <a:solidFill>
                  <a:schemeClr val="tx1"/>
                </a:solidFill>
                <a:latin typeface="+mn-lt"/>
                <a:ea typeface="+mn-ea"/>
                <a:cs typeface="+mn-cs"/>
                <a:hlinkClick r:id="rId3"/>
              </a:rPr>
              <a:t>wererolling.blogspot.com</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You should use various means to analyze your audience, including:</a:t>
            </a:r>
          </a:p>
          <a:p>
            <a:r>
              <a:rPr lang="en-US" sz="1200" b="1" kern="1200" dirty="0" smtClean="0">
                <a:solidFill>
                  <a:schemeClr val="tx1"/>
                </a:solidFill>
                <a:latin typeface="+mn-lt"/>
                <a:ea typeface="+mn-ea"/>
                <a:cs typeface="+mn-cs"/>
              </a:rPr>
              <a:t>		Web analytics:</a:t>
            </a:r>
            <a:r>
              <a:rPr lang="en-US" sz="1200" b="0" kern="1200" dirty="0" smtClean="0">
                <a:solidFill>
                  <a:schemeClr val="tx1"/>
                </a:solidFill>
                <a:latin typeface="+mn-lt"/>
                <a:ea typeface="+mn-ea"/>
                <a:cs typeface="+mn-cs"/>
              </a:rPr>
              <a:t> With appropriate steps to protect privacy, Google Analytics and similar tools can give you a wealth of information about the people who use your website and the tasks they try to complete on your site. For example, how did they get there? What page did they first visit? Where did they go from that page? If they used your site search, what page were they on at the time? What terms did they use to search for what they were looking for?</a:t>
            </a:r>
          </a:p>
          <a:p>
            <a:r>
              <a:rPr lang="en-US" sz="1200" b="1" kern="1200" dirty="0" smtClean="0">
                <a:solidFill>
                  <a:schemeClr val="tx1"/>
                </a:solidFill>
                <a:latin typeface="+mn-lt"/>
                <a:ea typeface="+mn-ea"/>
                <a:cs typeface="+mn-cs"/>
              </a:rPr>
              <a:t>		Usability testing:</a:t>
            </a:r>
            <a:r>
              <a:rPr lang="en-US" sz="1200" b="0" kern="1200" dirty="0" smtClean="0">
                <a:solidFill>
                  <a:schemeClr val="tx1"/>
                </a:solidFill>
                <a:latin typeface="+mn-lt"/>
                <a:ea typeface="+mn-ea"/>
                <a:cs typeface="+mn-cs"/>
              </a:rPr>
              <a:t> Usability tests begin with a short series of questions about the participants’ background, needs, and familiarity with your website. Don’t miss this opportunity to learn from a real site visitor. Use open- as well as closed-ended questions to get to know them well. Learn more at the </a:t>
            </a:r>
            <a:r>
              <a:rPr lang="en-US" sz="1200" b="0" u="sng" kern="1200" dirty="0" smtClean="0">
                <a:solidFill>
                  <a:schemeClr val="tx1"/>
                </a:solidFill>
                <a:latin typeface="+mn-lt"/>
                <a:ea typeface="+mn-ea"/>
                <a:cs typeface="+mn-cs"/>
                <a:hlinkClick r:id="rId4"/>
              </a:rPr>
              <a:t>Usability Testing section at Usability.gov or our own </a:t>
            </a:r>
            <a:r>
              <a:rPr lang="en-US" sz="1200" b="0" u="sng" kern="1200" dirty="0" smtClean="0">
                <a:solidFill>
                  <a:schemeClr val="tx1"/>
                </a:solidFill>
                <a:latin typeface="+mn-lt"/>
                <a:ea typeface="+mn-ea"/>
                <a:cs typeface="+mn-cs"/>
                <a:hlinkClick r:id="rId5"/>
              </a:rPr>
              <a:t>Usability Testing page.</a:t>
            </a:r>
          </a:p>
          <a:p>
            <a:r>
              <a:rPr lang="en-US" sz="1200" b="1" kern="1200" dirty="0" smtClean="0">
                <a:solidFill>
                  <a:schemeClr val="tx1"/>
                </a:solidFill>
                <a:latin typeface="+mn-lt"/>
                <a:ea typeface="+mn-ea"/>
                <a:cs typeface="+mn-cs"/>
              </a:rPr>
              <a:t>		Customer satisfaction surveys: </a:t>
            </a:r>
            <a:r>
              <a:rPr lang="en-US" sz="1200" b="0" kern="1200" dirty="0" smtClean="0">
                <a:solidFill>
                  <a:schemeClr val="tx1"/>
                </a:solidFill>
                <a:latin typeface="+mn-lt"/>
                <a:ea typeface="+mn-ea"/>
                <a:cs typeface="+mn-cs"/>
              </a:rPr>
              <a:t>You can include questions to ask about your visitors’ occupations, why they come to your site, and what they want to accomplish. Read more about </a:t>
            </a:r>
            <a:r>
              <a:rPr lang="en-US" sz="1200" b="0" u="sng" kern="1200" dirty="0" smtClean="0">
                <a:solidFill>
                  <a:schemeClr val="tx1"/>
                </a:solidFill>
                <a:latin typeface="+mn-lt"/>
                <a:ea typeface="+mn-ea"/>
                <a:cs typeface="+mn-cs"/>
                <a:hlinkClick r:id="rId6"/>
              </a:rPr>
              <a:t>Customer Satisfaction Metrics.</a:t>
            </a:r>
          </a:p>
          <a:p>
            <a:r>
              <a:rPr lang="en-US" sz="1200" b="1" kern="1200" dirty="0" smtClean="0">
                <a:solidFill>
                  <a:schemeClr val="tx1"/>
                </a:solidFill>
                <a:latin typeface="+mn-lt"/>
                <a:ea typeface="+mn-ea"/>
                <a:cs typeface="+mn-cs"/>
              </a:rPr>
              <a:t>		Focus groups: </a:t>
            </a:r>
            <a:r>
              <a:rPr lang="en-US" sz="1200" b="0" kern="1200" dirty="0" smtClean="0">
                <a:solidFill>
                  <a:schemeClr val="tx1"/>
                </a:solidFill>
                <a:latin typeface="+mn-lt"/>
                <a:ea typeface="+mn-ea"/>
                <a:cs typeface="+mn-cs"/>
              </a:rPr>
              <a:t>Even with a few participants, a focus group can tell you what some typical visitors think about your site. Use focus groups to get information about general impressions and ideas for new and useful features. Don’t ask participants what they would do. Instead, use usability testing to get that answer.</a:t>
            </a:r>
          </a:p>
          <a:p>
            <a:r>
              <a:rPr lang="en-US" sz="1200" b="1" kern="1200" dirty="0" smtClean="0">
                <a:solidFill>
                  <a:schemeClr val="tx1"/>
                </a:solidFill>
                <a:latin typeface="+mn-lt"/>
                <a:ea typeface="+mn-ea"/>
                <a:cs typeface="+mn-cs"/>
              </a:rPr>
              <a:t>		Market Research: </a:t>
            </a:r>
            <a:r>
              <a:rPr lang="en-US" sz="1200" b="0" kern="1200" dirty="0" smtClean="0">
                <a:solidFill>
                  <a:schemeClr val="tx1"/>
                </a:solidFill>
                <a:latin typeface="+mn-lt"/>
                <a:ea typeface="+mn-ea"/>
                <a:cs typeface="+mn-cs"/>
              </a:rPr>
              <a:t>Many polling firms, media research companies, and nonprofit and academic research centers collect and analyze data about web users and their behavior on the web. See the section below for a list of those organizations.</a:t>
            </a:r>
          </a:p>
          <a:p>
            <a:r>
              <a:rPr lang="en-US" sz="1200" b="1" kern="1200" dirty="0" smtClean="0">
                <a:solidFill>
                  <a:schemeClr val="tx1"/>
                </a:solidFill>
                <a:latin typeface="+mn-lt"/>
                <a:ea typeface="+mn-ea"/>
                <a:cs typeface="+mn-cs"/>
              </a:rPr>
              <a:t>		Web server logs: </a:t>
            </a:r>
            <a:r>
              <a:rPr lang="en-US" sz="1200" b="0" kern="1200" dirty="0" smtClean="0">
                <a:solidFill>
                  <a:schemeClr val="tx1"/>
                </a:solidFill>
                <a:latin typeface="+mn-lt"/>
                <a:ea typeface="+mn-ea"/>
                <a:cs typeface="+mn-cs"/>
              </a:rPr>
              <a:t>Server logs can provide some data about your visitors, such as country of origin.</a:t>
            </a:r>
          </a:p>
          <a:p>
            <a:r>
              <a:rPr lang="en-US" sz="1200" b="1" kern="1200" dirty="0" smtClean="0">
                <a:solidFill>
                  <a:schemeClr val="tx1"/>
                </a:solidFill>
                <a:latin typeface="+mn-lt"/>
                <a:ea typeface="+mn-ea"/>
                <a:cs typeface="+mn-cs"/>
              </a:rPr>
              <a:t>		Email, phone calls, letters, and other contacts with the public: </a:t>
            </a:r>
            <a:r>
              <a:rPr lang="en-US" sz="1200" b="0" kern="1200" dirty="0" smtClean="0">
                <a:solidFill>
                  <a:schemeClr val="tx1"/>
                </a:solidFill>
                <a:latin typeface="+mn-lt"/>
                <a:ea typeface="+mn-ea"/>
                <a:cs typeface="+mn-cs"/>
              </a:rPr>
              <a:t>Find out the top requests and complaints coming into your agency by phone, email, and in-person service centers. If you have a central agency phone number (such as a 1-800 number), get regular reports from the operators to find out what your audience is asking for and who they are.</a:t>
            </a:r>
          </a:p>
          <a:p>
            <a:r>
              <a:rPr lang="en-US" sz="1200" b="1" kern="1200" dirty="0" smtClean="0">
                <a:solidFill>
                  <a:schemeClr val="tx1"/>
                </a:solidFill>
                <a:latin typeface="+mn-lt"/>
                <a:ea typeface="+mn-ea"/>
                <a:cs typeface="+mn-cs"/>
              </a:rPr>
              <a:t>		Anticipating customer needs:</a:t>
            </a:r>
            <a:r>
              <a:rPr lang="en-US" sz="1200" b="0" kern="1200" dirty="0" smtClean="0">
                <a:solidFill>
                  <a:schemeClr val="tx1"/>
                </a:solidFill>
                <a:latin typeface="+mn-lt"/>
                <a:ea typeface="+mn-ea"/>
                <a:cs typeface="+mn-cs"/>
              </a:rPr>
              <a:t> To determine what your customers want on common types of web pages, review </a:t>
            </a:r>
            <a:r>
              <a:rPr lang="en-US" sz="1200" b="0" u="sng" kern="1200" dirty="0" smtClean="0">
                <a:solidFill>
                  <a:schemeClr val="tx1"/>
                </a:solidFill>
                <a:latin typeface="+mn-lt"/>
                <a:ea typeface="+mn-ea"/>
                <a:cs typeface="+mn-cs"/>
                <a:hlinkClick r:id="rId7"/>
              </a:rPr>
              <a:t>Users' Questions and Guidance for Common Types of Web Pages (PDF, 88 KB, 8 pages, April 2009).</a:t>
            </a:r>
          </a:p>
          <a:p>
            <a:r>
              <a:rPr lang="en-US" sz="1200" b="1" kern="1200" dirty="0" smtClean="0">
                <a:solidFill>
                  <a:schemeClr val="tx1"/>
                </a:solidFill>
                <a:latin typeface="+mn-lt"/>
                <a:ea typeface="+mn-ea"/>
                <a:cs typeface="+mn-cs"/>
              </a:rPr>
              <a:t>		Input from other web content managers: </a:t>
            </a:r>
            <a:r>
              <a:rPr lang="en-US" sz="1200" b="0" kern="1200" dirty="0" smtClean="0">
                <a:solidFill>
                  <a:schemeClr val="tx1"/>
                </a:solidFill>
                <a:latin typeface="+mn-lt"/>
                <a:ea typeface="+mn-ea"/>
                <a:cs typeface="+mn-cs"/>
              </a:rPr>
              <a:t>Touch base with your colleagues at other agencies. Are you serving the same audiences? If so, work with them to make sure your websites complement, but don't duplicate, each other.</a:t>
            </a:r>
          </a:p>
          <a:p>
            <a:r>
              <a:rPr lang="en-US" sz="1200" b="1" kern="1200" dirty="0" smtClean="0">
                <a:solidFill>
                  <a:schemeClr val="tx1"/>
                </a:solidFill>
                <a:latin typeface="+mn-lt"/>
                <a:ea typeface="+mn-ea"/>
                <a:cs typeface="+mn-cs"/>
              </a:rPr>
              <a:t>		Search data: </a:t>
            </a:r>
            <a:r>
              <a:rPr lang="en-US" sz="1200" b="0" kern="1200" dirty="0" smtClean="0">
                <a:solidFill>
                  <a:schemeClr val="tx1"/>
                </a:solidFill>
                <a:latin typeface="+mn-lt"/>
                <a:ea typeface="+mn-ea"/>
                <a:cs typeface="+mn-cs"/>
              </a:rPr>
              <a:t>Find out the terms your visitors are typing into your search engine. Determine which types of users they map to. Make sure the terms they use are the same terms and labels you’re using on your site. And make sure the most requested items are easily accessible from your </a:t>
            </a:r>
            <a:r>
              <a:rPr lang="en-US" sz="1200" b="0" u="sng" kern="1200" dirty="0" smtClean="0">
                <a:solidFill>
                  <a:schemeClr val="tx1"/>
                </a:solidFill>
                <a:latin typeface="+mn-lt"/>
                <a:ea typeface="+mn-ea"/>
                <a:cs typeface="+mn-cs"/>
                <a:hlinkClick r:id="rId8"/>
              </a:rPr>
              <a:t>homepage.</a:t>
            </a:r>
          </a:p>
          <a:p>
            <a:r>
              <a:rPr lang="en-US" sz="1200" b="1" kern="1200" dirty="0" smtClean="0">
                <a:solidFill>
                  <a:schemeClr val="tx1"/>
                </a:solidFill>
                <a:latin typeface="+mn-lt"/>
                <a:ea typeface="+mn-ea"/>
                <a:cs typeface="+mn-cs"/>
              </a:rPr>
              <a:t>		Commercial products that provide demographic data about your website visitors: </a:t>
            </a:r>
            <a:r>
              <a:rPr lang="en-US" sz="1200" b="0" kern="1200" dirty="0" smtClean="0">
                <a:solidFill>
                  <a:schemeClr val="tx1"/>
                </a:solidFill>
                <a:latin typeface="+mn-lt"/>
                <a:ea typeface="+mn-ea"/>
                <a:cs typeface="+mn-cs"/>
              </a:rPr>
              <a:t>There are a variety of products that will collect and analyze demographic data about your website visitors.</a:t>
            </a: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43</a:t>
            </a:fld>
            <a:endParaRPr lang="en-US"/>
          </a:p>
        </p:txBody>
      </p:sp>
    </p:spTree>
    <p:extLst>
      <p:ext uri="{BB962C8B-B14F-4D97-AF65-F5344CB8AC3E}">
        <p14:creationId xmlns:p14="http://schemas.microsoft.com/office/powerpoint/2010/main" val="1931241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9</a:t>
            </a:fld>
            <a:endParaRPr lang="en-US"/>
          </a:p>
        </p:txBody>
      </p:sp>
    </p:spTree>
    <p:extLst>
      <p:ext uri="{BB962C8B-B14F-4D97-AF65-F5344CB8AC3E}">
        <p14:creationId xmlns:p14="http://schemas.microsoft.com/office/powerpoint/2010/main" val="26917591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National Archives of Australia</a:t>
            </a:r>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44</a:t>
            </a:fld>
            <a:endParaRPr lang="en-US"/>
          </a:p>
        </p:txBody>
      </p:sp>
    </p:spTree>
    <p:extLst>
      <p:ext uri="{BB962C8B-B14F-4D97-AF65-F5344CB8AC3E}">
        <p14:creationId xmlns:p14="http://schemas.microsoft.com/office/powerpoint/2010/main" val="6742267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Adding more context by showing the links between various segments of the collection</a:t>
            </a:r>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45</a:t>
            </a:fld>
            <a:endParaRPr lang="en-US"/>
          </a:p>
        </p:txBody>
      </p:sp>
    </p:spTree>
    <p:extLst>
      <p:ext uri="{BB962C8B-B14F-4D97-AF65-F5344CB8AC3E}">
        <p14:creationId xmlns:p14="http://schemas.microsoft.com/office/powerpoint/2010/main" val="17259948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Tagging	Flickr photo by ralph58</a:t>
            </a:r>
            <a:r>
              <a:rPr lang="en-US" baseline="0" dirty="0" smtClean="0"/>
              <a:t>  Tag Center</a:t>
            </a:r>
            <a:endParaRPr lang="en-US" dirty="0" smtClean="0"/>
          </a:p>
          <a:p>
            <a:endParaRPr lang="en-US" dirty="0" smtClean="0"/>
          </a:p>
          <a:p>
            <a:r>
              <a:rPr lang="en-US" dirty="0" smtClean="0"/>
              <a:t>Reviews</a:t>
            </a:r>
          </a:p>
          <a:p>
            <a:endParaRPr lang="en-US" dirty="0" smtClean="0"/>
          </a:p>
          <a:p>
            <a:r>
              <a:rPr lang="en-US" dirty="0" smtClean="0"/>
              <a:t>Ratings	Flickr photo by </a:t>
            </a:r>
            <a:r>
              <a:rPr lang="en-US" dirty="0" err="1" smtClean="0"/>
              <a:t>MoHDI</a:t>
            </a:r>
            <a:r>
              <a:rPr lang="en-US" dirty="0" smtClean="0"/>
              <a:t>  </a:t>
            </a:r>
            <a:r>
              <a:rPr lang="en-US" dirty="0" err="1" smtClean="0"/>
              <a:t>harsh_review</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46</a:t>
            </a:fld>
            <a:endParaRPr lang="en-US"/>
          </a:p>
        </p:txBody>
      </p:sp>
    </p:spTree>
    <p:extLst>
      <p:ext uri="{BB962C8B-B14F-4D97-AF65-F5344CB8AC3E}">
        <p14:creationId xmlns:p14="http://schemas.microsoft.com/office/powerpoint/2010/main" val="21894367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Tagging</a:t>
            </a:r>
          </a:p>
          <a:p>
            <a:endParaRPr lang="en-US" sz="1600" dirty="0"/>
          </a:p>
        </p:txBody>
      </p:sp>
      <p:sp>
        <p:nvSpPr>
          <p:cNvPr id="4" name="Slide Number Placeholder 3"/>
          <p:cNvSpPr>
            <a:spLocks noGrp="1"/>
          </p:cNvSpPr>
          <p:nvPr>
            <p:ph type="sldNum" sz="quarter" idx="10"/>
          </p:nvPr>
        </p:nvSpPr>
        <p:spPr/>
        <p:txBody>
          <a:bodyPr/>
          <a:lstStyle/>
          <a:p>
            <a:fld id="{E22CA93F-7785-E242-A939-7473C444223D}" type="slidenum">
              <a:rPr lang="en-US" smtClean="0"/>
              <a:t>47</a:t>
            </a:fld>
            <a:endParaRPr lang="en-US"/>
          </a:p>
        </p:txBody>
      </p:sp>
    </p:spTree>
    <p:extLst>
      <p:ext uri="{BB962C8B-B14F-4D97-AF65-F5344CB8AC3E}">
        <p14:creationId xmlns:p14="http://schemas.microsoft.com/office/powerpoint/2010/main" val="20549866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Tap people power</a:t>
            </a:r>
          </a:p>
          <a:p>
            <a:endParaRPr lang="en-US" sz="1600" dirty="0"/>
          </a:p>
        </p:txBody>
      </p:sp>
      <p:sp>
        <p:nvSpPr>
          <p:cNvPr id="4" name="Slide Number Placeholder 3"/>
          <p:cNvSpPr>
            <a:spLocks noGrp="1"/>
          </p:cNvSpPr>
          <p:nvPr>
            <p:ph type="sldNum" sz="quarter" idx="10"/>
          </p:nvPr>
        </p:nvSpPr>
        <p:spPr/>
        <p:txBody>
          <a:bodyPr/>
          <a:lstStyle/>
          <a:p>
            <a:fld id="{E22CA93F-7785-E242-A939-7473C444223D}" type="slidenum">
              <a:rPr lang="en-US" smtClean="0"/>
              <a:t>48</a:t>
            </a:fld>
            <a:endParaRPr lang="en-US"/>
          </a:p>
        </p:txBody>
      </p:sp>
    </p:spTree>
    <p:extLst>
      <p:ext uri="{BB962C8B-B14F-4D97-AF65-F5344CB8AC3E}">
        <p14:creationId xmlns:p14="http://schemas.microsoft.com/office/powerpoint/2010/main" val="9796626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Contextualization – adding contextual knowledge to objects by telling stories, identifying the names of people, places and dates.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b="1" kern="1200" dirty="0" smtClean="0">
                <a:solidFill>
                  <a:schemeClr val="tx1"/>
                </a:solidFill>
                <a:latin typeface="+mn-lt"/>
                <a:ea typeface="+mn-ea"/>
                <a:cs typeface="+mn-cs"/>
              </a:rPr>
              <a:t>Image of the Earth rising over the Moon from Apollo 8</a:t>
            </a:r>
          </a:p>
          <a:p>
            <a:r>
              <a:rPr lang="en-US" sz="1200" b="0" kern="1200" dirty="0" smtClean="0">
                <a:solidFill>
                  <a:schemeClr val="tx1"/>
                </a:solidFill>
                <a:latin typeface="+mn-lt"/>
                <a:ea typeface="+mn-ea"/>
                <a:cs typeface="+mn-cs"/>
              </a:rPr>
              <a:t>This view of the rising Earth greeted the Apollo 8 astronauts as they came from behind the Moon after the lunar orbit insertion burn. Earth is about five degrees above the horizon in the photo. The unnamed surface features in the foreground are near the eastern limb of the Moon as viewed from Earth. The lunar horizon is approximately 780 kilometers from the spacecraft. Width of the photographed area at the horizon is about 175 kilometers. On the Earth 240,000 miles away, the sunset terminator bisects Africa. </a:t>
            </a:r>
            <a:r>
              <a:rPr lang="en-US" sz="1200" b="0" i="1" kern="1200" dirty="0" smtClean="0">
                <a:solidFill>
                  <a:schemeClr val="tx1"/>
                </a:solidFill>
                <a:latin typeface="+mn-lt"/>
                <a:ea typeface="+mn-ea"/>
                <a:cs typeface="+mn-cs"/>
              </a:rPr>
              <a:t>Credit: NASA</a:t>
            </a:r>
          </a:p>
          <a:p>
            <a:endParaRPr lang="en-US" sz="1200" b="0" i="1" kern="1200" dirty="0" smtClean="0">
              <a:solidFill>
                <a:schemeClr val="tx1"/>
              </a:solidFill>
              <a:effectLst/>
              <a:latin typeface="+mn-lt"/>
              <a:ea typeface="+mn-ea"/>
              <a:cs typeface="+mn-cs"/>
            </a:endParaRPr>
          </a:p>
          <a:p>
            <a:r>
              <a:rPr lang="en-US" sz="1200" kern="1200" dirty="0" smtClean="0">
                <a:solidFill>
                  <a:schemeClr val="tx1"/>
                </a:solidFill>
                <a:latin typeface="+mn-lt"/>
                <a:ea typeface="+mn-ea"/>
                <a:cs typeface="+mn-cs"/>
              </a:rPr>
              <a:t>The three-astronaut crew — Commander </a:t>
            </a:r>
            <a:r>
              <a:rPr lang="en-US" sz="1200" u="none" kern="1200" dirty="0" smtClean="0">
                <a:solidFill>
                  <a:srgbClr val="FF0000"/>
                </a:solidFill>
                <a:latin typeface="+mn-lt"/>
                <a:ea typeface="+mn-ea"/>
                <a:cs typeface="+mn-cs"/>
                <a:hlinkClick r:id="rId3"/>
              </a:rPr>
              <a:t>Frank Borman, Command Module Pilot </a:t>
            </a:r>
            <a:r>
              <a:rPr lang="en-US" sz="1200" u="none" kern="1200" dirty="0" smtClean="0">
                <a:solidFill>
                  <a:srgbClr val="FF0000"/>
                </a:solidFill>
                <a:latin typeface="+mn-lt"/>
                <a:ea typeface="+mn-ea"/>
                <a:cs typeface="+mn-cs"/>
                <a:hlinkClick r:id="rId4"/>
              </a:rPr>
              <a:t>James Lovell, and Lunar Module Pilot </a:t>
            </a:r>
            <a:r>
              <a:rPr lang="en-US" sz="1200" u="none" kern="1200" dirty="0" smtClean="0">
                <a:solidFill>
                  <a:srgbClr val="FF0000"/>
                </a:solidFill>
                <a:latin typeface="+mn-lt"/>
                <a:ea typeface="+mn-ea"/>
                <a:cs typeface="+mn-cs"/>
                <a:hlinkClick r:id="rId5"/>
              </a:rPr>
              <a:t>William Anders — became the first humans to travel beyond </a:t>
            </a:r>
            <a:r>
              <a:rPr lang="en-US" sz="1200" u="none" kern="1200" dirty="0" smtClean="0">
                <a:solidFill>
                  <a:srgbClr val="FF0000"/>
                </a:solidFill>
                <a:latin typeface="+mn-lt"/>
                <a:ea typeface="+mn-ea"/>
                <a:cs typeface="+mn-cs"/>
                <a:hlinkClick r:id="rId6"/>
              </a:rPr>
              <a:t>low Earth orbit, the first to see Earth as a whole planet, and then the first to directly see the </a:t>
            </a:r>
            <a:r>
              <a:rPr lang="en-US" sz="1200" u="none" kern="1200" dirty="0" smtClean="0">
                <a:solidFill>
                  <a:srgbClr val="FF0000"/>
                </a:solidFill>
                <a:latin typeface="+mn-lt"/>
                <a:ea typeface="+mn-ea"/>
                <a:cs typeface="+mn-cs"/>
                <a:hlinkClick r:id="rId7"/>
              </a:rPr>
              <a:t>far side of the Moon. The 1968 mission, the third flight of the </a:t>
            </a:r>
            <a:r>
              <a:rPr lang="en-US" sz="1200" u="none" kern="1200" dirty="0" smtClean="0">
                <a:solidFill>
                  <a:srgbClr val="FF0000"/>
                </a:solidFill>
                <a:latin typeface="+mn-lt"/>
                <a:ea typeface="+mn-ea"/>
                <a:cs typeface="+mn-cs"/>
                <a:hlinkClick r:id="rId8"/>
              </a:rPr>
              <a:t>Saturn V rocket and the first manned launch of the Saturn V, was also the first manned launch from the </a:t>
            </a:r>
            <a:r>
              <a:rPr lang="en-US" sz="1200" u="none" kern="1200" dirty="0" smtClean="0">
                <a:solidFill>
                  <a:srgbClr val="FF0000"/>
                </a:solidFill>
                <a:latin typeface="+mn-lt"/>
                <a:ea typeface="+mn-ea"/>
                <a:cs typeface="+mn-cs"/>
                <a:hlinkClick r:id="rId9"/>
              </a:rPr>
              <a:t>John F. Kennedy Space Center, Florida, located adjacent to </a:t>
            </a:r>
            <a:r>
              <a:rPr lang="en-US" sz="1200" u="none" kern="1200" dirty="0" smtClean="0">
                <a:solidFill>
                  <a:srgbClr val="FF0000"/>
                </a:solidFill>
                <a:latin typeface="+mn-lt"/>
                <a:ea typeface="+mn-ea"/>
                <a:cs typeface="+mn-cs"/>
                <a:hlinkClick r:id="rId10"/>
              </a:rPr>
              <a:t>Cape Canaveral.</a:t>
            </a:r>
            <a:endParaRPr lang="en-US" sz="1200" u="none" kern="1200" dirty="0" smtClean="0">
              <a:solidFill>
                <a:srgbClr val="FF0000"/>
              </a:solidFill>
              <a:latin typeface="+mn-lt"/>
              <a:ea typeface="+mn-ea"/>
              <a:cs typeface="+mn-cs"/>
            </a:endParaRPr>
          </a:p>
          <a:p>
            <a:endParaRPr lang="en-US" sz="1200" u="none" kern="1200" dirty="0" smtClean="0">
              <a:solidFill>
                <a:srgbClr val="FF0000"/>
              </a:solidFill>
              <a:effectLst/>
              <a:latin typeface="+mn-lt"/>
              <a:ea typeface="+mn-ea"/>
              <a:cs typeface="+mn-cs"/>
            </a:endParaRPr>
          </a:p>
          <a:p>
            <a:r>
              <a:rPr lang="en-US" sz="1200" u="none" kern="1200" dirty="0" smtClean="0">
                <a:solidFill>
                  <a:srgbClr val="FF0000"/>
                </a:solidFill>
                <a:effectLst/>
                <a:latin typeface="+mn-lt"/>
                <a:ea typeface="+mn-ea"/>
                <a:cs typeface="+mn-cs"/>
              </a:rPr>
              <a:t>Orbited the moon 10 times and a Christmas Eve television broadcast</a:t>
            </a:r>
            <a:r>
              <a:rPr lang="en-US" sz="1200" u="none" kern="1200" baseline="0" dirty="0" smtClean="0">
                <a:solidFill>
                  <a:srgbClr val="FF0000"/>
                </a:solidFill>
                <a:effectLst/>
                <a:latin typeface="+mn-lt"/>
                <a:ea typeface="+mn-ea"/>
                <a:cs typeface="+mn-cs"/>
              </a:rPr>
              <a:t> in 1968</a:t>
            </a:r>
            <a:endParaRPr lang="en-US" sz="1200" u="none" kern="1200" dirty="0" smtClean="0">
              <a:solidFill>
                <a:srgbClr val="FF0000"/>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49</a:t>
            </a:fld>
            <a:endParaRPr lang="en-US"/>
          </a:p>
        </p:txBody>
      </p:sp>
    </p:spTree>
    <p:extLst>
      <p:ext uri="{BB962C8B-B14F-4D97-AF65-F5344CB8AC3E}">
        <p14:creationId xmlns:p14="http://schemas.microsoft.com/office/powerpoint/2010/main" val="40193131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4</a:t>
            </a:r>
            <a:r>
              <a:rPr lang="en-US" b="1" baseline="30000" dirty="0" smtClean="0"/>
              <a:t>th</a:t>
            </a:r>
            <a:r>
              <a:rPr lang="en-US" b="1" dirty="0" smtClean="0"/>
              <a:t> C – Connection </a:t>
            </a:r>
          </a:p>
          <a:p>
            <a:endParaRPr lang="en-US" dirty="0" smtClean="0"/>
          </a:p>
          <a:p>
            <a:r>
              <a:rPr lang="en-US" dirty="0" smtClean="0"/>
              <a:t>Embedded librarian</a:t>
            </a:r>
          </a:p>
          <a:p>
            <a:r>
              <a:rPr lang="en-US" dirty="0" smtClean="0"/>
              <a:t>Wandering librarian</a:t>
            </a:r>
          </a:p>
          <a:p>
            <a:r>
              <a:rPr lang="en-US" dirty="0" smtClean="0"/>
              <a:t>Team member</a:t>
            </a:r>
          </a:p>
          <a:p>
            <a:r>
              <a:rPr lang="en-US" dirty="0" smtClean="0"/>
              <a:t>Understand the needs of the user better</a:t>
            </a:r>
          </a:p>
          <a:p>
            <a:r>
              <a:rPr lang="en-US" dirty="0" smtClean="0"/>
              <a:t>Better understand how to communicate with the user</a:t>
            </a:r>
          </a:p>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50</a:t>
            </a:fld>
            <a:endParaRPr lang="en-US"/>
          </a:p>
        </p:txBody>
      </p:sp>
    </p:spTree>
    <p:extLst>
      <p:ext uri="{BB962C8B-B14F-4D97-AF65-F5344CB8AC3E}">
        <p14:creationId xmlns:p14="http://schemas.microsoft.com/office/powerpoint/2010/main" val="12118430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5</a:t>
            </a:r>
            <a:r>
              <a:rPr lang="en-US" baseline="30000" dirty="0" smtClean="0"/>
              <a:t>th</a:t>
            </a:r>
            <a:r>
              <a:rPr lang="en-US" dirty="0" smtClean="0"/>
              <a:t> C – Collaboration</a:t>
            </a:r>
          </a:p>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51</a:t>
            </a:fld>
            <a:endParaRPr lang="en-US"/>
          </a:p>
        </p:txBody>
      </p:sp>
    </p:spTree>
    <p:extLst>
      <p:ext uri="{BB962C8B-B14F-4D97-AF65-F5344CB8AC3E}">
        <p14:creationId xmlns:p14="http://schemas.microsoft.com/office/powerpoint/2010/main" val="33488088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People seem to get involved in a crowdsourcing project for the underlying immaterial reward, combining egocentric and altruistic factors.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Simon Winchester’s The Story of Everything – history of the OED</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Crowd funding – </a:t>
            </a:r>
            <a:r>
              <a:rPr lang="en-US" sz="1200" kern="1200" dirty="0" err="1" smtClean="0">
                <a:solidFill>
                  <a:schemeClr val="tx1"/>
                </a:solidFill>
                <a:effectLst/>
                <a:latin typeface="+mn-lt"/>
                <a:ea typeface="+mn-ea"/>
                <a:cs typeface="+mn-cs"/>
              </a:rPr>
              <a:t>KickStarter</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Microwork</a:t>
            </a:r>
            <a:r>
              <a:rPr lang="en-US" sz="1200" kern="1200" dirty="0" smtClean="0">
                <a:solidFill>
                  <a:schemeClr val="tx1"/>
                </a:solidFill>
                <a:effectLst/>
                <a:latin typeface="+mn-lt"/>
                <a:ea typeface="+mn-ea"/>
                <a:cs typeface="+mn-cs"/>
              </a:rPr>
              <a:t> – Mechanical Turk</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Inducement prize – Netflix (10%); DARPA balloon experiment – 10 balloons (MIT less than 9 hours);</a:t>
            </a:r>
            <a:r>
              <a:rPr lang="en-US" sz="1200" kern="1200" baseline="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Implicit crowdsourcing – </a:t>
            </a:r>
            <a:r>
              <a:rPr lang="en-US" sz="1200" kern="1200" baseline="0" dirty="0" err="1" smtClean="0">
                <a:solidFill>
                  <a:schemeClr val="tx1"/>
                </a:solidFill>
                <a:effectLst/>
                <a:latin typeface="+mn-lt"/>
                <a:ea typeface="+mn-ea"/>
                <a:cs typeface="+mn-cs"/>
              </a:rPr>
              <a:t>reCAPTCHA</a:t>
            </a:r>
            <a:r>
              <a:rPr lang="en-US" sz="1200" kern="1200" baseline="0" dirty="0" smtClean="0">
                <a:solidFill>
                  <a:schemeClr val="tx1"/>
                </a:solidFill>
                <a:effectLst/>
                <a:latin typeface="+mn-lt"/>
                <a:ea typeface="+mn-ea"/>
                <a:cs typeface="+mn-cs"/>
              </a:rPr>
              <a:t> ensure a response is from a human being  anti-spam</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Citizen science – </a:t>
            </a:r>
            <a:r>
              <a:rPr lang="en-US" sz="1200" kern="1200" dirty="0" err="1" smtClean="0">
                <a:solidFill>
                  <a:schemeClr val="tx1"/>
                </a:solidFill>
                <a:effectLst/>
                <a:latin typeface="+mn-lt"/>
                <a:ea typeface="+mn-ea"/>
                <a:cs typeface="+mn-cs"/>
              </a:rPr>
              <a:t>GalazyZoo</a:t>
            </a:r>
            <a:r>
              <a:rPr lang="en-US" sz="1200" kern="1200" dirty="0" smtClean="0">
                <a:solidFill>
                  <a:schemeClr val="tx1"/>
                </a:solidFill>
                <a:effectLst/>
                <a:latin typeface="+mn-lt"/>
                <a:ea typeface="+mn-ea"/>
                <a:cs typeface="+mn-cs"/>
              </a:rPr>
              <a:t> – 170,000 volunteers, over 50,000,000 classifications – type of galaxy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Key ingredients in this mix include: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satisfying curiosity,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seeking challenges,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 earning status and getting recognition within a community,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intellectual enrichment,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belonging to a group,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working for the public good, or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simply having fun. </a:t>
            </a:r>
          </a:p>
          <a:p>
            <a:endParaRPr lang="en-US" dirty="0" smtClean="0"/>
          </a:p>
          <a:p>
            <a:r>
              <a:rPr lang="en-US" dirty="0" smtClean="0"/>
              <a:t>Collaborators not users, contribute to real research, don’t waste people’s time</a:t>
            </a:r>
          </a:p>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53</a:t>
            </a:fld>
            <a:endParaRPr lang="en-US"/>
          </a:p>
        </p:txBody>
      </p:sp>
    </p:spTree>
    <p:extLst>
      <p:ext uri="{BB962C8B-B14F-4D97-AF65-F5344CB8AC3E}">
        <p14:creationId xmlns:p14="http://schemas.microsoft.com/office/powerpoint/2010/main" val="27342388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of these sites get 1 MILLION hours / year of community effort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D9435F5-A3A6-F243-8744-D45FBE12A9B1}" type="slidenum">
              <a:rPr lang="en-US" smtClean="0"/>
              <a:t>54</a:t>
            </a:fld>
            <a:endParaRPr lang="en-US"/>
          </a:p>
        </p:txBody>
      </p:sp>
    </p:spTree>
    <p:extLst>
      <p:ext uri="{BB962C8B-B14F-4D97-AF65-F5344CB8AC3E}">
        <p14:creationId xmlns:p14="http://schemas.microsoft.com/office/powerpoint/2010/main" val="3793871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10</a:t>
            </a:fld>
            <a:endParaRPr lang="en-US"/>
          </a:p>
        </p:txBody>
      </p:sp>
    </p:spTree>
    <p:extLst>
      <p:ext uri="{BB962C8B-B14F-4D97-AF65-F5344CB8AC3E}">
        <p14:creationId xmlns:p14="http://schemas.microsoft.com/office/powerpoint/2010/main" val="15431793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Transcription – while reading digitized materials people can transcribe the content so that it can be then included in a full text index of the library’s content.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Noteworthy projects include the National Library of Australia’s </a:t>
            </a:r>
            <a:r>
              <a:rPr lang="en-US" sz="1200" i="1" kern="1200" dirty="0" smtClean="0">
                <a:solidFill>
                  <a:schemeClr val="tx1"/>
                </a:solidFill>
                <a:effectLst/>
                <a:latin typeface="+mn-lt"/>
                <a:ea typeface="+mn-ea"/>
                <a:cs typeface="+mn-cs"/>
              </a:rPr>
              <a:t>Trove</a:t>
            </a:r>
            <a:r>
              <a:rPr lang="en-US" sz="1200" kern="1200" dirty="0" smtClean="0">
                <a:solidFill>
                  <a:schemeClr val="tx1"/>
                </a:solidFill>
                <a:effectLst/>
                <a:latin typeface="+mn-lt"/>
                <a:ea typeface="+mn-ea"/>
                <a:cs typeface="+mn-cs"/>
              </a:rPr>
              <a:t> site where people can transcribe early newspapers,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National Library of the Netherlands,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the New York Public Library’s project to transcribe historical restaurant menus,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the National Library of Finland’s Digitalkoot, and several others.</a:t>
            </a:r>
          </a:p>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55</a:t>
            </a:fld>
            <a:endParaRPr lang="en-US"/>
          </a:p>
        </p:txBody>
      </p:sp>
    </p:spTree>
    <p:extLst>
      <p:ext uri="{BB962C8B-B14F-4D97-AF65-F5344CB8AC3E}">
        <p14:creationId xmlns:p14="http://schemas.microsoft.com/office/powerpoint/2010/main" val="18840661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a:t>
            </a:r>
            <a:r>
              <a:rPr lang="en-US" baseline="0" dirty="0" smtClean="0"/>
              <a:t> 2008, 93,072,150 corrected lines of newspapers has occurred (as of April 2013)</a:t>
            </a:r>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56</a:t>
            </a:fld>
            <a:endParaRPr lang="en-US"/>
          </a:p>
        </p:txBody>
      </p:sp>
    </p:spTree>
    <p:extLst>
      <p:ext uri="{BB962C8B-B14F-4D97-AF65-F5344CB8AC3E}">
        <p14:creationId xmlns:p14="http://schemas.microsoft.com/office/powerpoint/2010/main" val="5493441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University of Iowa libraries</a:t>
            </a:r>
          </a:p>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58</a:t>
            </a:fld>
            <a:endParaRPr lang="en-US"/>
          </a:p>
        </p:txBody>
      </p:sp>
    </p:spTree>
    <p:extLst>
      <p:ext uri="{BB962C8B-B14F-4D97-AF65-F5344CB8AC3E}">
        <p14:creationId xmlns:p14="http://schemas.microsoft.com/office/powerpoint/2010/main" val="8640382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National Library of the Netherlands</a:t>
            </a:r>
            <a:endParaRPr lang="en-US" sz="1200" b="1" dirty="0" smtClean="0"/>
          </a:p>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60</a:t>
            </a:fld>
            <a:endParaRPr lang="en-US"/>
          </a:p>
        </p:txBody>
      </p:sp>
    </p:spTree>
    <p:extLst>
      <p:ext uri="{BB962C8B-B14F-4D97-AF65-F5344CB8AC3E}">
        <p14:creationId xmlns:p14="http://schemas.microsoft.com/office/powerpoint/2010/main" val="21716179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Indirect transcription</a:t>
            </a:r>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61</a:t>
            </a:fld>
            <a:endParaRPr lang="en-US"/>
          </a:p>
        </p:txBody>
      </p:sp>
    </p:spTree>
    <p:extLst>
      <p:ext uri="{BB962C8B-B14F-4D97-AF65-F5344CB8AC3E}">
        <p14:creationId xmlns:p14="http://schemas.microsoft.com/office/powerpoint/2010/main" val="17729937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DigitalKoot</a:t>
            </a:r>
            <a:r>
              <a:rPr lang="en-US" baseline="0" dirty="0" smtClean="0"/>
              <a:t> = Digital Volunteers  Digitized more than 5 million pages of 18</a:t>
            </a:r>
            <a:r>
              <a:rPr lang="en-US" baseline="30000" dirty="0" smtClean="0"/>
              <a:t>th</a:t>
            </a:r>
            <a:r>
              <a:rPr lang="en-US" baseline="0" dirty="0" smtClean="0"/>
              <a:t> to 20</a:t>
            </a:r>
            <a:r>
              <a:rPr lang="en-US" baseline="30000" dirty="0" smtClean="0"/>
              <a:t>th</a:t>
            </a:r>
            <a:r>
              <a:rPr lang="en-US" baseline="0" dirty="0" smtClean="0"/>
              <a:t> century texts</a:t>
            </a:r>
          </a:p>
          <a:p>
            <a:endParaRPr lang="en-US" baseline="0" dirty="0" smtClean="0"/>
          </a:p>
          <a:p>
            <a:r>
              <a:rPr lang="en-US" dirty="0" smtClean="0"/>
              <a:t>Mole Hunt – are two words the same</a:t>
            </a:r>
          </a:p>
          <a:p>
            <a:endParaRPr lang="en-US" dirty="0" smtClean="0"/>
          </a:p>
          <a:p>
            <a:r>
              <a:rPr lang="en-US" dirty="0" smtClean="0"/>
              <a:t>Mole Bridge – Spell</a:t>
            </a:r>
            <a:r>
              <a:rPr lang="en-US" baseline="0" dirty="0" smtClean="0"/>
              <a:t> correctly the words on the screen – to build the bridge</a:t>
            </a:r>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62</a:t>
            </a:fld>
            <a:endParaRPr lang="en-US"/>
          </a:p>
        </p:txBody>
      </p:sp>
    </p:spTree>
    <p:extLst>
      <p:ext uri="{BB962C8B-B14F-4D97-AF65-F5344CB8AC3E}">
        <p14:creationId xmlns:p14="http://schemas.microsoft.com/office/powerpoint/2010/main" val="31886671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Georeferencing – allows people to “anchor” or align one or more points of a digitized historical map with a current map.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Users can then see all of the maps that encompass a particular place. </a:t>
            </a:r>
          </a:p>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63</a:t>
            </a:fld>
            <a:endParaRPr lang="en-US"/>
          </a:p>
        </p:txBody>
      </p:sp>
    </p:spTree>
    <p:extLst>
      <p:ext uri="{BB962C8B-B14F-4D97-AF65-F5344CB8AC3E}">
        <p14:creationId xmlns:p14="http://schemas.microsoft.com/office/powerpoint/2010/main" val="2521593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plan of the town of St John's on the island of Antigua, drawn in 1788 by Surveyor General John Killian.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Overlaid on modern mapping online, image [copyright] 2013 Digital Globe, [copyright] 2013 Google.</a:t>
            </a:r>
          </a:p>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65</a:t>
            </a:fld>
            <a:endParaRPr lang="en-US"/>
          </a:p>
        </p:txBody>
      </p:sp>
    </p:spTree>
    <p:extLst>
      <p:ext uri="{BB962C8B-B14F-4D97-AF65-F5344CB8AC3E}">
        <p14:creationId xmlns:p14="http://schemas.microsoft.com/office/powerpoint/2010/main" val="22236343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Edinburgh City Library – Edinburgh Reads and Around the World in 80 DIs</a:t>
            </a:r>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67</a:t>
            </a:fld>
            <a:endParaRPr lang="en-US"/>
          </a:p>
        </p:txBody>
      </p:sp>
    </p:spTree>
    <p:extLst>
      <p:ext uri="{BB962C8B-B14F-4D97-AF65-F5344CB8AC3E}">
        <p14:creationId xmlns:p14="http://schemas.microsoft.com/office/powerpoint/2010/main" val="8004799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Complementing collections – active pursuit of additional objects and content to be included in a (Web) exhibit or collection.</a:t>
            </a:r>
          </a:p>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68</a:t>
            </a:fld>
            <a:endParaRPr lang="en-US"/>
          </a:p>
        </p:txBody>
      </p:sp>
    </p:spTree>
    <p:extLst>
      <p:ext uri="{BB962C8B-B14F-4D97-AF65-F5344CB8AC3E}">
        <p14:creationId xmlns:p14="http://schemas.microsoft.com/office/powerpoint/2010/main" val="1365070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11</a:t>
            </a:fld>
            <a:endParaRPr lang="en-US"/>
          </a:p>
        </p:txBody>
      </p:sp>
    </p:spTree>
    <p:extLst>
      <p:ext uri="{BB962C8B-B14F-4D97-AF65-F5344CB8AC3E}">
        <p14:creationId xmlns:p14="http://schemas.microsoft.com/office/powerpoint/2010/main" val="35828856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Classification – gathering or correcting descriptive metadata related to objects in a collection using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social tagging, user generated metadata, and folksonomies.</a:t>
            </a:r>
            <a:r>
              <a:rPr lang="en-US" dirty="0" smtClean="0">
                <a:effectLst/>
              </a:rPr>
              <a:t> </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Civil War Faces, Library of Congress (USA) The Library of Congress is calling on the crowd to help identify people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and photographers in the </a:t>
            </a:r>
            <a:r>
              <a:rPr lang="en-US" sz="1200" b="0" i="0" u="none" strike="noStrike" kern="1200" baseline="0" dirty="0" err="1" smtClean="0">
                <a:solidFill>
                  <a:schemeClr val="tx1"/>
                </a:solidFill>
                <a:latin typeface="+mn-lt"/>
                <a:ea typeface="+mn-ea"/>
                <a:cs typeface="+mn-cs"/>
              </a:rPr>
              <a:t>Liljenquist</a:t>
            </a:r>
            <a:r>
              <a:rPr lang="en-US" sz="1200" b="0" i="0" u="none" strike="noStrike" kern="1200" baseline="0" dirty="0" smtClean="0">
                <a:solidFill>
                  <a:schemeClr val="tx1"/>
                </a:solidFill>
                <a:latin typeface="+mn-lt"/>
                <a:ea typeface="+mn-ea"/>
                <a:cs typeface="+mn-cs"/>
              </a:rPr>
              <a:t> Family collection of </a:t>
            </a:r>
            <a:r>
              <a:rPr lang="en-US" sz="1200" b="0" i="0" u="none" strike="noStrike" kern="1200" baseline="0" dirty="0" err="1" smtClean="0">
                <a:solidFill>
                  <a:schemeClr val="tx1"/>
                </a:solidFill>
                <a:latin typeface="+mn-lt"/>
                <a:ea typeface="+mn-ea"/>
                <a:cs typeface="+mn-cs"/>
              </a:rPr>
              <a:t>ambrotype</a:t>
            </a:r>
            <a:r>
              <a:rPr lang="en-US" sz="1200" b="0" i="0" u="none" strike="noStrike" kern="1200" baseline="0" dirty="0" smtClean="0">
                <a:solidFill>
                  <a:schemeClr val="tx1"/>
                </a:solidFill>
                <a:latin typeface="+mn-lt"/>
                <a:ea typeface="+mn-ea"/>
                <a:cs typeface="+mn-cs"/>
              </a:rPr>
              <a:t> and tintype photographs from the Civil War.</a:t>
            </a:r>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69</a:t>
            </a:fld>
            <a:endParaRPr lang="en-US"/>
          </a:p>
        </p:txBody>
      </p:sp>
    </p:spTree>
    <p:extLst>
      <p:ext uri="{BB962C8B-B14F-4D97-AF65-F5344CB8AC3E}">
        <p14:creationId xmlns:p14="http://schemas.microsoft.com/office/powerpoint/2010/main" val="41644638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Co-curation – using inspiration and expertise of non-professional curators to create (Web) exhibits.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Engaging a community so that they become excited about the library and its services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can lead to collaboration so that the experience for everyone is greatly enriched.</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70</a:t>
            </a:fld>
            <a:endParaRPr lang="en-US"/>
          </a:p>
        </p:txBody>
      </p:sp>
    </p:spTree>
    <p:extLst>
      <p:ext uri="{BB962C8B-B14F-4D97-AF65-F5344CB8AC3E}">
        <p14:creationId xmlns:p14="http://schemas.microsoft.com/office/powerpoint/2010/main" val="11360593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Pinterest</a:t>
            </a:r>
            <a:r>
              <a:rPr lang="en-US" dirty="0" smtClean="0"/>
              <a:t> – Civil War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71</a:t>
            </a:fld>
            <a:endParaRPr lang="en-US"/>
          </a:p>
        </p:txBody>
      </p:sp>
    </p:spTree>
    <p:extLst>
      <p:ext uri="{BB962C8B-B14F-4D97-AF65-F5344CB8AC3E}">
        <p14:creationId xmlns:p14="http://schemas.microsoft.com/office/powerpoint/2010/main" val="10975541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0000FF"/>
                </a:solidFill>
              </a:rPr>
              <a:t>Why Engage our …</a:t>
            </a:r>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74</a:t>
            </a:fld>
            <a:endParaRPr lang="en-US"/>
          </a:p>
        </p:txBody>
      </p:sp>
    </p:spTree>
    <p:extLst>
      <p:ext uri="{BB962C8B-B14F-4D97-AF65-F5344CB8AC3E}">
        <p14:creationId xmlns:p14="http://schemas.microsoft.com/office/powerpoint/2010/main" val="23303613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Achieve goals the library would never have the time, money or staff resources to achieve on its own</a:t>
            </a:r>
          </a:p>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75</a:t>
            </a:fld>
            <a:endParaRPr lang="en-US"/>
          </a:p>
        </p:txBody>
      </p:sp>
    </p:spTree>
    <p:extLst>
      <p:ext uri="{BB962C8B-B14F-4D97-AF65-F5344CB8AC3E}">
        <p14:creationId xmlns:p14="http://schemas.microsoft.com/office/powerpoint/2010/main" val="7965196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Achieve goals</a:t>
            </a:r>
            <a:r>
              <a:rPr lang="en-US" baseline="0" dirty="0" smtClean="0"/>
              <a:t> in a much faster timeframe than the library would be able to achieve if it worked on its own</a:t>
            </a:r>
          </a:p>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76</a:t>
            </a:fld>
            <a:endParaRPr lang="en-US"/>
          </a:p>
        </p:txBody>
      </p:sp>
    </p:spTree>
    <p:extLst>
      <p:ext uri="{BB962C8B-B14F-4D97-AF65-F5344CB8AC3E}">
        <p14:creationId xmlns:p14="http://schemas.microsoft.com/office/powerpoint/2010/main" val="38476534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Actively involving and engaging the community with the library and its other users and collections</a:t>
            </a:r>
          </a:p>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77</a:t>
            </a:fld>
            <a:endParaRPr lang="en-US"/>
          </a:p>
        </p:txBody>
      </p:sp>
    </p:spTree>
    <p:extLst>
      <p:ext uri="{BB962C8B-B14F-4D97-AF65-F5344CB8AC3E}">
        <p14:creationId xmlns:p14="http://schemas.microsoft.com/office/powerpoint/2010/main" val="13524616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Tap into the knowledge, expertise, and interest of the community</a:t>
            </a:r>
          </a:p>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78</a:t>
            </a:fld>
            <a:endParaRPr lang="en-US"/>
          </a:p>
        </p:txBody>
      </p:sp>
    </p:spTree>
    <p:extLst>
      <p:ext uri="{BB962C8B-B14F-4D97-AF65-F5344CB8AC3E}">
        <p14:creationId xmlns:p14="http://schemas.microsoft.com/office/powerpoint/2010/main" val="18124973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Adding value to a resource by the addition of comments, tags, ratings, reviews</a:t>
            </a:r>
          </a:p>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79</a:t>
            </a:fld>
            <a:endParaRPr lang="en-US"/>
          </a:p>
        </p:txBody>
      </p:sp>
    </p:spTree>
    <p:extLst>
      <p:ext uri="{BB962C8B-B14F-4D97-AF65-F5344CB8AC3E}">
        <p14:creationId xmlns:p14="http://schemas.microsoft.com/office/powerpoint/2010/main" val="28038100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Improving quality of the content – text or catalog corrections that result in more accurate searching, finding more content of value</a:t>
            </a:r>
          </a:p>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80</a:t>
            </a:fld>
            <a:endParaRPr lang="en-US"/>
          </a:p>
        </p:txBody>
      </p:sp>
    </p:spTree>
    <p:extLst>
      <p:ext uri="{BB962C8B-B14F-4D97-AF65-F5344CB8AC3E}">
        <p14:creationId xmlns:p14="http://schemas.microsoft.com/office/powerpoint/2010/main" val="1402915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 collective wealth held hostage by redundant operations and collections in academic libraries</a:t>
            </a:r>
          </a:p>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12</a:t>
            </a:fld>
            <a:endParaRPr lang="en-US"/>
          </a:p>
        </p:txBody>
      </p:sp>
    </p:spTree>
    <p:extLst>
      <p:ext uri="{BB962C8B-B14F-4D97-AF65-F5344CB8AC3E}">
        <p14:creationId xmlns:p14="http://schemas.microsoft.com/office/powerpoint/2010/main" val="8293178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Making library resources discoverable in new and different ways, tagging</a:t>
            </a:r>
          </a:p>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81</a:t>
            </a:fld>
            <a:endParaRPr lang="en-US"/>
          </a:p>
        </p:txBody>
      </p:sp>
    </p:spTree>
    <p:extLst>
      <p:ext uri="{BB962C8B-B14F-4D97-AF65-F5344CB8AC3E}">
        <p14:creationId xmlns:p14="http://schemas.microsoft.com/office/powerpoint/2010/main" val="13534365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Gaining insights about what is valuable from the customer’s perspective </a:t>
            </a:r>
          </a:p>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82</a:t>
            </a:fld>
            <a:endParaRPr lang="en-US"/>
          </a:p>
        </p:txBody>
      </p:sp>
    </p:spTree>
    <p:extLst>
      <p:ext uri="{BB962C8B-B14F-4D97-AF65-F5344CB8AC3E}">
        <p14:creationId xmlns:p14="http://schemas.microsoft.com/office/powerpoint/2010/main" val="40314553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 level of community involvement is another way to demonstrate value </a:t>
            </a:r>
          </a:p>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83</a:t>
            </a:fld>
            <a:endParaRPr lang="en-US"/>
          </a:p>
        </p:txBody>
      </p:sp>
    </p:spTree>
    <p:extLst>
      <p:ext uri="{BB962C8B-B14F-4D97-AF65-F5344CB8AC3E}">
        <p14:creationId xmlns:p14="http://schemas.microsoft.com/office/powerpoint/2010/main" val="25649603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Obvious Questions</a:t>
            </a:r>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85</a:t>
            </a:fld>
            <a:endParaRPr lang="en-US"/>
          </a:p>
        </p:txBody>
      </p:sp>
    </p:spTree>
    <p:extLst>
      <p:ext uri="{BB962C8B-B14F-4D97-AF65-F5344CB8AC3E}">
        <p14:creationId xmlns:p14="http://schemas.microsoft.com/office/powerpoint/2010/main" val="10563764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should ask ourselves, can we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86</a:t>
            </a:fld>
            <a:endParaRPr lang="en-US"/>
          </a:p>
        </p:txBody>
      </p:sp>
    </p:spTree>
    <p:extLst>
      <p:ext uri="{BB962C8B-B14F-4D97-AF65-F5344CB8AC3E}">
        <p14:creationId xmlns:p14="http://schemas.microsoft.com/office/powerpoint/2010/main" val="32545789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can we eliminate (delete)</a:t>
            </a:r>
          </a:p>
          <a:p>
            <a:r>
              <a:rPr lang="en-US" dirty="0" smtClean="0"/>
              <a:t>Rick Andersen – surplus value </a:t>
            </a:r>
          </a:p>
          <a:p>
            <a:r>
              <a:rPr lang="en-US" dirty="0" smtClean="0"/>
              <a:t>	A service that no one uses is a service that provides no value – remember that value is created by the user – not the library</a:t>
            </a:r>
          </a:p>
          <a:p>
            <a:r>
              <a:rPr lang="en-US" dirty="0" smtClean="0"/>
              <a:t>	Another form of surplus value – a level of service value that is not needed or desired.  E.g., a “full” cataloging record, a rush order when rush is not needed, </a:t>
            </a:r>
          </a:p>
          <a:p>
            <a:r>
              <a:rPr lang="en-US" dirty="0" smtClean="0"/>
              <a:t>	   an item purchased that is never used, </a:t>
            </a:r>
          </a:p>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87</a:t>
            </a:fld>
            <a:endParaRPr lang="en-US"/>
          </a:p>
        </p:txBody>
      </p:sp>
    </p:spTree>
    <p:extLst>
      <p:ext uri="{BB962C8B-B14F-4D97-AF65-F5344CB8AC3E}">
        <p14:creationId xmlns:p14="http://schemas.microsoft.com/office/powerpoint/2010/main" val="32977123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Eliminate silos </a:t>
            </a:r>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89</a:t>
            </a:fld>
            <a:endParaRPr lang="en-US"/>
          </a:p>
        </p:txBody>
      </p:sp>
    </p:spTree>
    <p:extLst>
      <p:ext uri="{BB962C8B-B14F-4D97-AF65-F5344CB8AC3E}">
        <p14:creationId xmlns:p14="http://schemas.microsoft.com/office/powerpoint/2010/main" val="8501665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Control, authority, our way or the highway</a:t>
            </a:r>
            <a:endParaRPr lang="en-US" sz="1600" dirty="0"/>
          </a:p>
        </p:txBody>
      </p:sp>
      <p:sp>
        <p:nvSpPr>
          <p:cNvPr id="4" name="Slide Number Placeholder 3"/>
          <p:cNvSpPr>
            <a:spLocks noGrp="1"/>
          </p:cNvSpPr>
          <p:nvPr>
            <p:ph type="sldNum" sz="quarter" idx="10"/>
          </p:nvPr>
        </p:nvSpPr>
        <p:spPr/>
        <p:txBody>
          <a:bodyPr/>
          <a:lstStyle/>
          <a:p>
            <a:fld id="{E22CA93F-7785-E242-A939-7473C444223D}" type="slidenum">
              <a:rPr lang="en-US" smtClean="0"/>
              <a:t>91</a:t>
            </a:fld>
            <a:endParaRPr lang="en-US"/>
          </a:p>
        </p:txBody>
      </p:sp>
    </p:spTree>
    <p:extLst>
      <p:ext uri="{BB962C8B-B14F-4D97-AF65-F5344CB8AC3E}">
        <p14:creationId xmlns:p14="http://schemas.microsoft.com/office/powerpoint/2010/main" val="11568146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Create new tools – tools that will assist the library in helping people be more productive or more innovative  in their jobs - meeting the goals of its own organization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92</a:t>
            </a:fld>
            <a:endParaRPr lang="en-US"/>
          </a:p>
        </p:txBody>
      </p:sp>
    </p:spTree>
    <p:extLst>
      <p:ext uri="{BB962C8B-B14F-4D97-AF65-F5344CB8AC3E}">
        <p14:creationId xmlns:p14="http://schemas.microsoft.com/office/powerpoint/2010/main" val="14606473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Given limited resources, what service</a:t>
            </a:r>
            <a:r>
              <a:rPr lang="en-US" baseline="0" dirty="0" smtClean="0"/>
              <a:t> do libraries put first in a list of priorities and what will fall to the bottom? </a:t>
            </a:r>
          </a:p>
          <a:p>
            <a:r>
              <a:rPr lang="en-US" dirty="0" smtClean="0"/>
              <a:t>All of the services and collections that we feel are important and not considered as equally</a:t>
            </a:r>
            <a:r>
              <a:rPr lang="en-US" baseline="0" dirty="0" smtClean="0"/>
              <a:t> valuable to our customers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93</a:t>
            </a:fld>
            <a:endParaRPr lang="en-US"/>
          </a:p>
        </p:txBody>
      </p:sp>
    </p:spTree>
    <p:extLst>
      <p:ext uri="{BB962C8B-B14F-4D97-AF65-F5344CB8AC3E}">
        <p14:creationId xmlns:p14="http://schemas.microsoft.com/office/powerpoint/2010/main" val="1582783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Library as wagon wheel</a:t>
            </a:r>
            <a:r>
              <a:rPr lang="en-US" baseline="0" dirty="0" smtClean="0"/>
              <a:t> – the center of the universe – rather than </a:t>
            </a:r>
            <a:r>
              <a:rPr lang="en-US" baseline="0" smtClean="0"/>
              <a:t>a network</a:t>
            </a:r>
          </a:p>
          <a:p>
            <a:endParaRPr lang="en-US"/>
          </a:p>
        </p:txBody>
      </p:sp>
      <p:sp>
        <p:nvSpPr>
          <p:cNvPr id="4" name="Slide Number Placeholder 3"/>
          <p:cNvSpPr>
            <a:spLocks noGrp="1"/>
          </p:cNvSpPr>
          <p:nvPr>
            <p:ph type="sldNum" sz="quarter" idx="10"/>
          </p:nvPr>
        </p:nvSpPr>
        <p:spPr/>
        <p:txBody>
          <a:bodyPr/>
          <a:lstStyle/>
          <a:p>
            <a:fld id="{232C9E00-0E15-9848-BFB3-E3B0C6987363}" type="slidenum">
              <a:rPr lang="en-US" smtClean="0"/>
              <a:t>14</a:t>
            </a:fld>
            <a:endParaRPr lang="en-US"/>
          </a:p>
        </p:txBody>
      </p:sp>
    </p:spTree>
    <p:extLst>
      <p:ext uri="{BB962C8B-B14F-4D97-AF65-F5344CB8AC3E}">
        <p14:creationId xmlns:p14="http://schemas.microsoft.com/office/powerpoint/2010/main" val="19220234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How can we build back digital social engagement into all our activities as normal business?</a:t>
            </a:r>
          </a:p>
          <a:p>
            <a:r>
              <a:rPr lang="en-US" sz="1200" b="0" i="0" u="none" strike="noStrike" kern="1200" baseline="0" dirty="0" smtClean="0">
                <a:solidFill>
                  <a:schemeClr val="tx1"/>
                </a:solidFill>
                <a:latin typeface="+mn-lt"/>
                <a:ea typeface="+mn-ea"/>
                <a:cs typeface="+mn-cs"/>
              </a:rPr>
              <a:t>What do we want help with? (Indexing, transcription, creation of content)</a:t>
            </a:r>
          </a:p>
          <a:p>
            <a:r>
              <a:rPr lang="en-US" sz="1200" b="0" i="0" u="none" strike="noStrike" kern="1200" baseline="0" dirty="0" smtClean="0">
                <a:solidFill>
                  <a:schemeClr val="tx1"/>
                </a:solidFill>
                <a:latin typeface="+mn-lt"/>
                <a:ea typeface="+mn-ea"/>
                <a:cs typeface="+mn-cs"/>
              </a:rPr>
              <a:t>Why do we want this help? (To improve data quality, to socially engage, to get new content, to stay relevant?)</a:t>
            </a:r>
          </a:p>
          <a:p>
            <a:r>
              <a:rPr lang="en-US" sz="1200" b="0" i="0" u="none" strike="noStrike" kern="1200" baseline="0" dirty="0" smtClean="0">
                <a:solidFill>
                  <a:schemeClr val="tx1"/>
                </a:solidFill>
                <a:latin typeface="+mn-lt"/>
                <a:ea typeface="+mn-ea"/>
                <a:cs typeface="+mn-cs"/>
              </a:rPr>
              <a:t>Can we build partnerships with existing crowdsourcing non-profit making organizations to share use of existing volunteers,</a:t>
            </a:r>
          </a:p>
          <a:p>
            <a:r>
              <a:rPr lang="en-US" sz="1200" b="0" i="0" u="none" strike="noStrike" kern="1200" baseline="0" dirty="0" smtClean="0">
                <a:solidFill>
                  <a:schemeClr val="tx1"/>
                </a:solidFill>
                <a:latin typeface="+mn-lt"/>
                <a:ea typeface="+mn-ea"/>
                <a:cs typeface="+mn-cs"/>
              </a:rPr>
              <a:t>especially Distributed Proofreaders and Wikipedia?</a:t>
            </a:r>
          </a:p>
          <a:p>
            <a:r>
              <a:rPr lang="en-US" sz="1200" b="0" i="0" u="none" strike="noStrike" kern="1200" baseline="0" dirty="0" smtClean="0">
                <a:solidFill>
                  <a:schemeClr val="tx1"/>
                </a:solidFill>
                <a:latin typeface="+mn-lt"/>
                <a:ea typeface="+mn-ea"/>
                <a:cs typeface="+mn-cs"/>
              </a:rPr>
              <a:t>Can we build our own sites that incorporate the crowdsourcing tips using the open source software developed by others? (Easy,</a:t>
            </a:r>
          </a:p>
          <a:p>
            <a:r>
              <a:rPr lang="en-US" sz="1200" b="0" i="0" u="none" strike="noStrike" kern="1200" baseline="0" dirty="0" smtClean="0">
                <a:solidFill>
                  <a:schemeClr val="tx1"/>
                </a:solidFill>
                <a:latin typeface="+mn-lt"/>
                <a:ea typeface="+mn-ea"/>
                <a:cs typeface="+mn-cs"/>
              </a:rPr>
              <a:t>quick, rewards, acknowledge, communicate)</a:t>
            </a:r>
          </a:p>
          <a:p>
            <a:r>
              <a:rPr lang="en-US" sz="1200" b="0" i="0" u="none" strike="noStrike" kern="1200" baseline="0" dirty="0" smtClean="0">
                <a:solidFill>
                  <a:schemeClr val="tx1"/>
                </a:solidFill>
                <a:latin typeface="+mn-lt"/>
                <a:ea typeface="+mn-ea"/>
                <a:cs typeface="+mn-cs"/>
              </a:rPr>
              <a:t>Is it possible to work towards establishing a global pool of volunteers and a crowdsourcing portal that has no country or</a:t>
            </a:r>
          </a:p>
          <a:p>
            <a:r>
              <a:rPr lang="en-US" sz="1200" b="0" i="0" u="none" strike="noStrike" kern="1200" baseline="0" dirty="0" smtClean="0">
                <a:solidFill>
                  <a:schemeClr val="tx1"/>
                </a:solidFill>
                <a:latin typeface="+mn-lt"/>
                <a:ea typeface="+mn-ea"/>
                <a:cs typeface="+mn-cs"/>
              </a:rPr>
              <a:t>organization boundaries?</a:t>
            </a:r>
          </a:p>
          <a:p>
            <a:r>
              <a:rPr lang="en-US" sz="1200" b="0" i="0" u="none" strike="noStrike" kern="1200" baseline="0" dirty="0" smtClean="0">
                <a:solidFill>
                  <a:schemeClr val="tx1"/>
                </a:solidFill>
                <a:latin typeface="+mn-lt"/>
                <a:ea typeface="+mn-ea"/>
                <a:cs typeface="+mn-cs"/>
              </a:rPr>
              <a:t>Can libraries market crowdsourcing effectively in the online environment?</a:t>
            </a:r>
          </a:p>
          <a:p>
            <a:r>
              <a:rPr lang="en-US" sz="1200" b="0" i="0" u="none" strike="noStrike" kern="1200" baseline="0" dirty="0" smtClean="0">
                <a:solidFill>
                  <a:schemeClr val="tx1"/>
                </a:solidFill>
                <a:latin typeface="+mn-lt"/>
                <a:ea typeface="+mn-ea"/>
                <a:cs typeface="+mn-cs"/>
              </a:rPr>
              <a:t>How should we structure the user generated content behind the scenes (add into our own data, or keep in separate locations and layers)?</a:t>
            </a:r>
          </a:p>
          <a:p>
            <a:r>
              <a:rPr lang="en-US" sz="1200" b="0" i="0" u="none" strike="noStrike" kern="1200" baseline="0" dirty="0" smtClean="0">
                <a:solidFill>
                  <a:schemeClr val="tx1"/>
                </a:solidFill>
                <a:latin typeface="+mn-lt"/>
                <a:ea typeface="+mn-ea"/>
                <a:cs typeface="+mn-cs"/>
              </a:rPr>
              <a:t>When can we build the changes and activity into our strategic plans?</a:t>
            </a:r>
          </a:p>
          <a:p>
            <a:r>
              <a:rPr lang="en-US" sz="1200" b="0" i="0" u="none" strike="noStrike" kern="1200" baseline="0" dirty="0" smtClean="0">
                <a:solidFill>
                  <a:schemeClr val="tx1"/>
                </a:solidFill>
                <a:latin typeface="+mn-lt"/>
                <a:ea typeface="+mn-ea"/>
                <a:cs typeface="+mn-cs"/>
              </a:rPr>
              <a:t>How we can change the 'power' thinking of strategic staff to 'freedom and potential' thinking to make this happen on a mass scale?</a:t>
            </a:r>
          </a:p>
          <a:p>
            <a:r>
              <a:rPr lang="en-US" sz="1200" b="0" i="0" u="none" strike="noStrike" kern="1200" baseline="0" dirty="0" smtClean="0">
                <a:solidFill>
                  <a:schemeClr val="tx1"/>
                </a:solidFill>
                <a:latin typeface="+mn-lt"/>
                <a:ea typeface="+mn-ea"/>
                <a:cs typeface="+mn-cs"/>
              </a:rPr>
              <a:t>When and how are we going to start crowdsourcing?</a:t>
            </a:r>
          </a:p>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94</a:t>
            </a:fld>
            <a:endParaRPr lang="en-US"/>
          </a:p>
        </p:txBody>
      </p:sp>
    </p:spTree>
    <p:extLst>
      <p:ext uri="{BB962C8B-B14F-4D97-AF65-F5344CB8AC3E}">
        <p14:creationId xmlns:p14="http://schemas.microsoft.com/office/powerpoint/2010/main" val="425311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Value-Added Processing in Information Systems- 1986</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15</a:t>
            </a:fld>
            <a:endParaRPr lang="en-US"/>
          </a:p>
        </p:txBody>
      </p:sp>
    </p:spTree>
    <p:extLst>
      <p:ext uri="{BB962C8B-B14F-4D97-AF65-F5344CB8AC3E}">
        <p14:creationId xmlns:p14="http://schemas.microsoft.com/office/powerpoint/2010/main" val="3929543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has changed?</a:t>
            </a:r>
          </a:p>
          <a:p>
            <a:endParaRPr lang="en-US" dirty="0" smtClean="0"/>
          </a:p>
          <a:p>
            <a:pPr marL="0" indent="0" algn="l">
              <a:buNone/>
            </a:pPr>
            <a:r>
              <a:rPr lang="en-US" dirty="0" smtClean="0"/>
              <a:t>The library is an institution scale </a:t>
            </a:r>
          </a:p>
          <a:p>
            <a:pPr marL="0" indent="0" algn="l">
              <a:buNone/>
            </a:pPr>
            <a:r>
              <a:rPr lang="en-US" dirty="0" smtClean="0"/>
              <a:t>while many of its users operate at network scale</a:t>
            </a:r>
          </a:p>
          <a:p>
            <a:pPr algn="l"/>
            <a:endParaRPr lang="en-US" dirty="0"/>
          </a:p>
        </p:txBody>
      </p:sp>
      <p:sp>
        <p:nvSpPr>
          <p:cNvPr id="4" name="Slide Number Placeholder 3"/>
          <p:cNvSpPr>
            <a:spLocks noGrp="1"/>
          </p:cNvSpPr>
          <p:nvPr>
            <p:ph type="sldNum" sz="quarter" idx="10"/>
          </p:nvPr>
        </p:nvSpPr>
        <p:spPr/>
        <p:txBody>
          <a:bodyPr/>
          <a:lstStyle/>
          <a:p>
            <a:fld id="{232C9E00-0E15-9848-BFB3-E3B0C6987363}" type="slidenum">
              <a:rPr lang="en-US" smtClean="0"/>
              <a:t>20</a:t>
            </a:fld>
            <a:endParaRPr lang="en-US"/>
          </a:p>
        </p:txBody>
      </p:sp>
    </p:spTree>
    <p:extLst>
      <p:ext uri="{BB962C8B-B14F-4D97-AF65-F5344CB8AC3E}">
        <p14:creationId xmlns:p14="http://schemas.microsoft.com/office/powerpoint/2010/main" val="678999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4B2C001-A4A4-E544-BF62-8979D93314C2}" type="datetimeFigureOut">
              <a:rPr lang="en-US" smtClean="0"/>
              <a:t>6/9/13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7A00F5-64B9-AB4E-88E2-F576B22F4222}" type="slidenum">
              <a:rPr lang="en-US" smtClean="0"/>
              <a:t>‹#›</a:t>
            </a:fld>
            <a:endParaRPr lang="en-US"/>
          </a:p>
        </p:txBody>
      </p:sp>
    </p:spTree>
    <p:extLst>
      <p:ext uri="{BB962C8B-B14F-4D97-AF65-F5344CB8AC3E}">
        <p14:creationId xmlns:p14="http://schemas.microsoft.com/office/powerpoint/2010/main" val="1203560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B2C001-A4A4-E544-BF62-8979D93314C2}" type="datetimeFigureOut">
              <a:rPr lang="en-US" smtClean="0"/>
              <a:t>6/9/13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7A00F5-64B9-AB4E-88E2-F576B22F4222}" type="slidenum">
              <a:rPr lang="en-US" smtClean="0"/>
              <a:t>‹#›</a:t>
            </a:fld>
            <a:endParaRPr lang="en-US"/>
          </a:p>
        </p:txBody>
      </p:sp>
    </p:spTree>
    <p:extLst>
      <p:ext uri="{BB962C8B-B14F-4D97-AF65-F5344CB8AC3E}">
        <p14:creationId xmlns:p14="http://schemas.microsoft.com/office/powerpoint/2010/main" val="2959390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B2C001-A4A4-E544-BF62-8979D93314C2}" type="datetimeFigureOut">
              <a:rPr lang="en-US" smtClean="0"/>
              <a:t>6/9/13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7A00F5-64B9-AB4E-88E2-F576B22F4222}" type="slidenum">
              <a:rPr lang="en-US" smtClean="0"/>
              <a:t>‹#›</a:t>
            </a:fld>
            <a:endParaRPr lang="en-US"/>
          </a:p>
        </p:txBody>
      </p:sp>
    </p:spTree>
    <p:extLst>
      <p:ext uri="{BB962C8B-B14F-4D97-AF65-F5344CB8AC3E}">
        <p14:creationId xmlns:p14="http://schemas.microsoft.com/office/powerpoint/2010/main" val="2224163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B2C001-A4A4-E544-BF62-8979D93314C2}" type="datetimeFigureOut">
              <a:rPr lang="en-US" smtClean="0"/>
              <a:t>6/9/13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7A00F5-64B9-AB4E-88E2-F576B22F4222}" type="slidenum">
              <a:rPr lang="en-US" smtClean="0"/>
              <a:t>‹#›</a:t>
            </a:fld>
            <a:endParaRPr lang="en-US"/>
          </a:p>
        </p:txBody>
      </p:sp>
    </p:spTree>
    <p:extLst>
      <p:ext uri="{BB962C8B-B14F-4D97-AF65-F5344CB8AC3E}">
        <p14:creationId xmlns:p14="http://schemas.microsoft.com/office/powerpoint/2010/main" val="2469831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B2C001-A4A4-E544-BF62-8979D93314C2}" type="datetimeFigureOut">
              <a:rPr lang="en-US" smtClean="0"/>
              <a:t>6/9/13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7A00F5-64B9-AB4E-88E2-F576B22F4222}" type="slidenum">
              <a:rPr lang="en-US" smtClean="0"/>
              <a:t>‹#›</a:t>
            </a:fld>
            <a:endParaRPr lang="en-US"/>
          </a:p>
        </p:txBody>
      </p:sp>
    </p:spTree>
    <p:extLst>
      <p:ext uri="{BB962C8B-B14F-4D97-AF65-F5344CB8AC3E}">
        <p14:creationId xmlns:p14="http://schemas.microsoft.com/office/powerpoint/2010/main" val="3902378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B2C001-A4A4-E544-BF62-8979D93314C2}" type="datetimeFigureOut">
              <a:rPr lang="en-US" smtClean="0"/>
              <a:t>6/9/13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7A00F5-64B9-AB4E-88E2-F576B22F4222}" type="slidenum">
              <a:rPr lang="en-US" smtClean="0"/>
              <a:t>‹#›</a:t>
            </a:fld>
            <a:endParaRPr lang="en-US"/>
          </a:p>
        </p:txBody>
      </p:sp>
    </p:spTree>
    <p:extLst>
      <p:ext uri="{BB962C8B-B14F-4D97-AF65-F5344CB8AC3E}">
        <p14:creationId xmlns:p14="http://schemas.microsoft.com/office/powerpoint/2010/main" val="1084851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4B2C001-A4A4-E544-BF62-8979D93314C2}" type="datetimeFigureOut">
              <a:rPr lang="en-US" smtClean="0"/>
              <a:t>6/9/13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7A00F5-64B9-AB4E-88E2-F576B22F4222}" type="slidenum">
              <a:rPr lang="en-US" smtClean="0"/>
              <a:t>‹#›</a:t>
            </a:fld>
            <a:endParaRPr lang="en-US"/>
          </a:p>
        </p:txBody>
      </p:sp>
    </p:spTree>
    <p:extLst>
      <p:ext uri="{BB962C8B-B14F-4D97-AF65-F5344CB8AC3E}">
        <p14:creationId xmlns:p14="http://schemas.microsoft.com/office/powerpoint/2010/main" val="3124617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4B2C001-A4A4-E544-BF62-8979D93314C2}" type="datetimeFigureOut">
              <a:rPr lang="en-US" smtClean="0"/>
              <a:t>6/9/13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7A00F5-64B9-AB4E-88E2-F576B22F4222}" type="slidenum">
              <a:rPr lang="en-US" smtClean="0"/>
              <a:t>‹#›</a:t>
            </a:fld>
            <a:endParaRPr lang="en-US"/>
          </a:p>
        </p:txBody>
      </p:sp>
    </p:spTree>
    <p:extLst>
      <p:ext uri="{BB962C8B-B14F-4D97-AF65-F5344CB8AC3E}">
        <p14:creationId xmlns:p14="http://schemas.microsoft.com/office/powerpoint/2010/main" val="2050270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B2C001-A4A4-E544-BF62-8979D93314C2}" type="datetimeFigureOut">
              <a:rPr lang="en-US" smtClean="0"/>
              <a:t>6/9/13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7A00F5-64B9-AB4E-88E2-F576B22F4222}" type="slidenum">
              <a:rPr lang="en-US" smtClean="0"/>
              <a:t>‹#›</a:t>
            </a:fld>
            <a:endParaRPr lang="en-US"/>
          </a:p>
        </p:txBody>
      </p:sp>
    </p:spTree>
    <p:extLst>
      <p:ext uri="{BB962C8B-B14F-4D97-AF65-F5344CB8AC3E}">
        <p14:creationId xmlns:p14="http://schemas.microsoft.com/office/powerpoint/2010/main" val="742905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B2C001-A4A4-E544-BF62-8979D93314C2}" type="datetimeFigureOut">
              <a:rPr lang="en-US" smtClean="0"/>
              <a:t>6/9/13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7A00F5-64B9-AB4E-88E2-F576B22F4222}" type="slidenum">
              <a:rPr lang="en-US" smtClean="0"/>
              <a:t>‹#›</a:t>
            </a:fld>
            <a:endParaRPr lang="en-US"/>
          </a:p>
        </p:txBody>
      </p:sp>
    </p:spTree>
    <p:extLst>
      <p:ext uri="{BB962C8B-B14F-4D97-AF65-F5344CB8AC3E}">
        <p14:creationId xmlns:p14="http://schemas.microsoft.com/office/powerpoint/2010/main" val="2203377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B2C001-A4A4-E544-BF62-8979D93314C2}" type="datetimeFigureOut">
              <a:rPr lang="en-US" smtClean="0"/>
              <a:t>6/9/13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7A00F5-64B9-AB4E-88E2-F576B22F4222}" type="slidenum">
              <a:rPr lang="en-US" smtClean="0"/>
              <a:t>‹#›</a:t>
            </a:fld>
            <a:endParaRPr lang="en-US"/>
          </a:p>
        </p:txBody>
      </p:sp>
    </p:spTree>
    <p:extLst>
      <p:ext uri="{BB962C8B-B14F-4D97-AF65-F5344CB8AC3E}">
        <p14:creationId xmlns:p14="http://schemas.microsoft.com/office/powerpoint/2010/main" val="45761969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B2C001-A4A4-E544-BF62-8979D93314C2}" type="datetimeFigureOut">
              <a:rPr lang="en-US" smtClean="0"/>
              <a:t>6/9/13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7A00F5-64B9-AB4E-88E2-F576B22F4222}" type="slidenum">
              <a:rPr lang="en-US" smtClean="0"/>
              <a:t>‹#›</a:t>
            </a:fld>
            <a:endParaRPr lang="en-US"/>
          </a:p>
        </p:txBody>
      </p:sp>
    </p:spTree>
    <p:extLst>
      <p:ext uri="{BB962C8B-B14F-4D97-AF65-F5344CB8AC3E}">
        <p14:creationId xmlns:p14="http://schemas.microsoft.com/office/powerpoint/2010/main" val="1626246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png"/><Relationship Id="rId5" Type="http://schemas.openxmlformats.org/officeDocument/2006/relationships/image" Target="../media/image23.jpg"/><Relationship Id="rId6" Type="http://schemas.openxmlformats.org/officeDocument/2006/relationships/image" Target="../media/image24.jpg"/><Relationship Id="rId7"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jpg"/><Relationship Id="rId5" Type="http://schemas.openxmlformats.org/officeDocument/2006/relationships/image" Target="../media/image32.jpg"/><Relationship Id="rId6" Type="http://schemas.openxmlformats.org/officeDocument/2006/relationships/image" Target="../media/image33.jp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jpg"/><Relationship Id="rId5" Type="http://schemas.openxmlformats.org/officeDocument/2006/relationships/image" Target="../media/image39.jpg"/><Relationship Id="rId6" Type="http://schemas.openxmlformats.org/officeDocument/2006/relationships/image" Target="../media/image40.jp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4.jp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jpg"/><Relationship Id="rId5" Type="http://schemas.openxmlformats.org/officeDocument/2006/relationships/image" Target="../media/image47.jp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jpg"/><Relationship Id="rId5" Type="http://schemas.openxmlformats.org/officeDocument/2006/relationships/image" Target="../media/image56.png"/><Relationship Id="rId6" Type="http://schemas.openxmlformats.org/officeDocument/2006/relationships/image" Target="../media/image57.jpg"/><Relationship Id="rId7" Type="http://schemas.openxmlformats.org/officeDocument/2006/relationships/image" Target="../media/image58.jp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0.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62.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g"/></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jpg"/><Relationship Id="rId6" Type="http://schemas.openxmlformats.org/officeDocument/2006/relationships/image" Target="../media/image68.png"/><Relationship Id="rId7" Type="http://schemas.openxmlformats.org/officeDocument/2006/relationships/image" Target="../media/image69.png"/><Relationship Id="rId8" Type="http://schemas.openxmlformats.org/officeDocument/2006/relationships/image" Target="../media/image70.png"/><Relationship Id="rId9" Type="http://schemas.openxmlformats.org/officeDocument/2006/relationships/image" Target="../media/image71.png"/><Relationship Id="rId10" Type="http://schemas.openxmlformats.org/officeDocument/2006/relationships/image" Target="../media/image72.png"/><Relationship Id="rId11"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4.xml.rels><?xml version="1.0" encoding="UTF-8" standalone="yes"?>
<Relationships xmlns="http://schemas.openxmlformats.org/package/2006/relationships"><Relationship Id="rId11" Type="http://schemas.openxmlformats.org/officeDocument/2006/relationships/image" Target="../media/image82.png"/><Relationship Id="rId12" Type="http://schemas.openxmlformats.org/officeDocument/2006/relationships/image" Target="../media/image83.png"/><Relationship Id="rId13" Type="http://schemas.openxmlformats.org/officeDocument/2006/relationships/image" Target="../media/image84.png"/><Relationship Id="rId14" Type="http://schemas.openxmlformats.org/officeDocument/2006/relationships/image" Target="../media/image85.png"/><Relationship Id="rId15"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ng"/><Relationship Id="rId7" Type="http://schemas.openxmlformats.org/officeDocument/2006/relationships/image" Target="../media/image78.png"/><Relationship Id="rId8" Type="http://schemas.openxmlformats.org/officeDocument/2006/relationships/image" Target="../media/image79.png"/><Relationship Id="rId9" Type="http://schemas.openxmlformats.org/officeDocument/2006/relationships/image" Target="../media/image80.png"/><Relationship Id="rId10" Type="http://schemas.openxmlformats.org/officeDocument/2006/relationships/image" Target="../media/image81.png"/></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0.png"/><Relationship Id="rId7"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9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9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9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97.png"/></Relationships>
</file>

<file path=ppt/slides/_rels/slide62.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gif"/><Relationship Id="rId6" Type="http://schemas.openxmlformats.org/officeDocument/2006/relationships/image" Target="../media/image101.gif"/><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0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04.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0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0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0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0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11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112.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113.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114.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115.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1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1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11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119.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120.gi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121.gi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123.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124.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125.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12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129.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130.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131.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2.jpg"/></Relationships>
</file>

<file path=ppt/slides/_rels/slide96.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5.png"/><Relationship Id="rId5" Type="http://schemas.openxmlformats.org/officeDocument/2006/relationships/image" Target="../media/image136.png"/><Relationship Id="rId1" Type="http://schemas.openxmlformats.org/officeDocument/2006/relationships/slideLayout" Target="../slideLayouts/slideLayout2.xml"/><Relationship Id="rId2" Type="http://schemas.openxmlformats.org/officeDocument/2006/relationships/image" Target="../media/image1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0028" y="3280509"/>
            <a:ext cx="7772400" cy="1470025"/>
          </a:xfrm>
        </p:spPr>
        <p:txBody>
          <a:bodyPr/>
          <a:lstStyle/>
          <a:p>
            <a:pPr algn="l"/>
            <a:r>
              <a:rPr lang="en-US" dirty="0" smtClean="0"/>
              <a:t>Corporate Libraries:</a:t>
            </a:r>
            <a:br>
              <a:rPr lang="en-US" dirty="0" smtClean="0"/>
            </a:br>
            <a:r>
              <a:rPr lang="en-US" dirty="0" smtClean="0"/>
              <a:t>Adding Value in the Workplace</a:t>
            </a:r>
            <a:endParaRPr lang="en-US" dirty="0"/>
          </a:p>
        </p:txBody>
      </p:sp>
      <p:sp>
        <p:nvSpPr>
          <p:cNvPr id="3" name="Subtitle 2"/>
          <p:cNvSpPr>
            <a:spLocks noGrp="1"/>
          </p:cNvSpPr>
          <p:nvPr>
            <p:ph type="subTitle" idx="1"/>
          </p:nvPr>
        </p:nvSpPr>
        <p:spPr>
          <a:xfrm>
            <a:off x="2401628" y="5170377"/>
            <a:ext cx="6400800" cy="1284177"/>
          </a:xfrm>
        </p:spPr>
        <p:txBody>
          <a:bodyPr/>
          <a:lstStyle/>
          <a:p>
            <a:pPr algn="r"/>
            <a:r>
              <a:rPr lang="en-US" dirty="0" smtClean="0"/>
              <a:t>Joe Matthews</a:t>
            </a:r>
          </a:p>
          <a:p>
            <a:pPr algn="r"/>
            <a:r>
              <a:rPr lang="en-US" dirty="0" smtClean="0"/>
              <a:t>June 11, 2013</a:t>
            </a:r>
            <a:endParaRPr lang="en-US" dirty="0"/>
          </a:p>
        </p:txBody>
      </p:sp>
      <p:pic>
        <p:nvPicPr>
          <p:cNvPr id="5" name="Picture 4" descr="Screen shot 2013-05-23 at 2.26.1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498" y="247121"/>
            <a:ext cx="5283502" cy="2653089"/>
          </a:xfrm>
          <a:prstGeom prst="rect">
            <a:avLst/>
          </a:prstGeom>
        </p:spPr>
      </p:pic>
    </p:spTree>
    <p:extLst>
      <p:ext uri="{BB962C8B-B14F-4D97-AF65-F5344CB8AC3E}">
        <p14:creationId xmlns:p14="http://schemas.microsoft.com/office/powerpoint/2010/main" val="1377938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brary-card-catalog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6" name="Rectangle 5"/>
          <p:cNvSpPr/>
          <p:nvPr/>
        </p:nvSpPr>
        <p:spPr>
          <a:xfrm>
            <a:off x="0" y="5260385"/>
            <a:ext cx="9144000" cy="11000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90007" y="5290387"/>
            <a:ext cx="1740048" cy="369332"/>
          </a:xfrm>
          <a:prstGeom prst="rect">
            <a:avLst/>
          </a:prstGeom>
          <a:noFill/>
        </p:spPr>
        <p:txBody>
          <a:bodyPr wrap="square" rtlCol="0">
            <a:spAutoFit/>
          </a:bodyPr>
          <a:lstStyle/>
          <a:p>
            <a:r>
              <a:rPr lang="en-US" dirty="0" smtClean="0"/>
              <a:t>hierarchy</a:t>
            </a:r>
            <a:endParaRPr lang="en-US" dirty="0"/>
          </a:p>
        </p:txBody>
      </p:sp>
      <p:sp>
        <p:nvSpPr>
          <p:cNvPr id="8" name="TextBox 7"/>
          <p:cNvSpPr txBox="1"/>
          <p:nvPr/>
        </p:nvSpPr>
        <p:spPr>
          <a:xfrm>
            <a:off x="230006" y="5649717"/>
            <a:ext cx="4590126" cy="584776"/>
          </a:xfrm>
          <a:prstGeom prst="rect">
            <a:avLst/>
          </a:prstGeom>
          <a:noFill/>
        </p:spPr>
        <p:txBody>
          <a:bodyPr wrap="square" rtlCol="0">
            <a:spAutoFit/>
          </a:bodyPr>
          <a:lstStyle/>
          <a:p>
            <a:r>
              <a:rPr lang="en-US" sz="3200" b="1" dirty="0" smtClean="0">
                <a:solidFill>
                  <a:schemeClr val="bg1"/>
                </a:solidFill>
              </a:rPr>
              <a:t>Complex systems</a:t>
            </a:r>
            <a:endParaRPr lang="en-US" sz="3200" b="1" dirty="0">
              <a:solidFill>
                <a:schemeClr val="bg1"/>
              </a:solidFill>
            </a:endParaRPr>
          </a:p>
        </p:txBody>
      </p:sp>
    </p:spTree>
    <p:extLst>
      <p:ext uri="{BB962C8B-B14F-4D97-AF65-F5344CB8AC3E}">
        <p14:creationId xmlns:p14="http://schemas.microsoft.com/office/powerpoint/2010/main" val="1270364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brary-book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0" y="5260385"/>
            <a:ext cx="9144000" cy="11000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30007" y="5290387"/>
            <a:ext cx="1740048" cy="369332"/>
          </a:xfrm>
          <a:prstGeom prst="rect">
            <a:avLst/>
          </a:prstGeom>
          <a:noFill/>
        </p:spPr>
        <p:txBody>
          <a:bodyPr wrap="square" rtlCol="0">
            <a:spAutoFit/>
          </a:bodyPr>
          <a:lstStyle/>
          <a:p>
            <a:r>
              <a:rPr lang="en-US" dirty="0" smtClean="0"/>
              <a:t>hierarchy</a:t>
            </a:r>
            <a:endParaRPr lang="en-US" dirty="0"/>
          </a:p>
        </p:txBody>
      </p:sp>
      <p:sp>
        <p:nvSpPr>
          <p:cNvPr id="7" name="TextBox 6"/>
          <p:cNvSpPr txBox="1"/>
          <p:nvPr/>
        </p:nvSpPr>
        <p:spPr>
          <a:xfrm>
            <a:off x="230005" y="5649717"/>
            <a:ext cx="5570153" cy="584776"/>
          </a:xfrm>
          <a:prstGeom prst="rect">
            <a:avLst/>
          </a:prstGeom>
          <a:noFill/>
        </p:spPr>
        <p:txBody>
          <a:bodyPr wrap="square" rtlCol="0">
            <a:spAutoFit/>
          </a:bodyPr>
          <a:lstStyle/>
          <a:p>
            <a:r>
              <a:rPr lang="en-US" sz="3200" b="1" dirty="0" smtClean="0">
                <a:solidFill>
                  <a:schemeClr val="bg1"/>
                </a:solidFill>
              </a:rPr>
              <a:t>Constrained by a physical world</a:t>
            </a:r>
            <a:endParaRPr lang="en-US" sz="3200" b="1" dirty="0">
              <a:solidFill>
                <a:schemeClr val="bg1"/>
              </a:solidFill>
            </a:endParaRPr>
          </a:p>
        </p:txBody>
      </p:sp>
    </p:spTree>
    <p:extLst>
      <p:ext uri="{BB962C8B-B14F-4D97-AF65-F5344CB8AC3E}">
        <p14:creationId xmlns:p14="http://schemas.microsoft.com/office/powerpoint/2010/main" val="1374871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0_HC_iStock_000006152986_hands_tied_659p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61"/>
            <a:ext cx="9154252" cy="6865761"/>
          </a:xfrm>
          <a:prstGeom prst="rect">
            <a:avLst/>
          </a:prstGeom>
        </p:spPr>
      </p:pic>
      <p:sp>
        <p:nvSpPr>
          <p:cNvPr id="5" name="Rectangle 4"/>
          <p:cNvSpPr/>
          <p:nvPr/>
        </p:nvSpPr>
        <p:spPr>
          <a:xfrm>
            <a:off x="0" y="5260385"/>
            <a:ext cx="9144000" cy="11000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30005" y="5649717"/>
            <a:ext cx="5570153" cy="584776"/>
          </a:xfrm>
          <a:prstGeom prst="rect">
            <a:avLst/>
          </a:prstGeom>
          <a:noFill/>
        </p:spPr>
        <p:txBody>
          <a:bodyPr wrap="square" rtlCol="0">
            <a:spAutoFit/>
          </a:bodyPr>
          <a:lstStyle/>
          <a:p>
            <a:r>
              <a:rPr lang="en-US" sz="3200" b="1" dirty="0" smtClean="0">
                <a:solidFill>
                  <a:schemeClr val="bg1"/>
                </a:solidFill>
              </a:rPr>
              <a:t>Collective wealth held hostage</a:t>
            </a:r>
            <a:endParaRPr lang="en-US" sz="3200" b="1" dirty="0">
              <a:solidFill>
                <a:schemeClr val="bg1"/>
              </a:solidFill>
            </a:endParaRPr>
          </a:p>
        </p:txBody>
      </p:sp>
      <p:sp>
        <p:nvSpPr>
          <p:cNvPr id="7" name="TextBox 6"/>
          <p:cNvSpPr txBox="1"/>
          <p:nvPr/>
        </p:nvSpPr>
        <p:spPr>
          <a:xfrm>
            <a:off x="230007" y="5290387"/>
            <a:ext cx="1740048" cy="369332"/>
          </a:xfrm>
          <a:prstGeom prst="rect">
            <a:avLst/>
          </a:prstGeom>
          <a:noFill/>
        </p:spPr>
        <p:txBody>
          <a:bodyPr wrap="square" rtlCol="0">
            <a:spAutoFit/>
          </a:bodyPr>
          <a:lstStyle/>
          <a:p>
            <a:r>
              <a:rPr lang="en-US" dirty="0" smtClean="0"/>
              <a:t>tradition</a:t>
            </a:r>
            <a:endParaRPr lang="en-US" dirty="0"/>
          </a:p>
        </p:txBody>
      </p:sp>
    </p:spTree>
    <p:extLst>
      <p:ext uri="{BB962C8B-B14F-4D97-AF65-F5344CB8AC3E}">
        <p14:creationId xmlns:p14="http://schemas.microsoft.com/office/powerpoint/2010/main" val="4264311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5-10 at 6.20.0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0" y="5130374"/>
            <a:ext cx="9144000" cy="11000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30006" y="5649717"/>
            <a:ext cx="4590126" cy="584776"/>
          </a:xfrm>
          <a:prstGeom prst="rect">
            <a:avLst/>
          </a:prstGeom>
          <a:noFill/>
        </p:spPr>
        <p:txBody>
          <a:bodyPr wrap="square" rtlCol="0">
            <a:spAutoFit/>
          </a:bodyPr>
          <a:lstStyle/>
          <a:p>
            <a:r>
              <a:rPr lang="en-US" sz="3200" b="1" dirty="0" smtClean="0">
                <a:solidFill>
                  <a:schemeClr val="bg1"/>
                </a:solidFill>
              </a:rPr>
              <a:t>Attention abundant</a:t>
            </a:r>
            <a:endParaRPr lang="en-US" sz="3200" b="1" dirty="0">
              <a:solidFill>
                <a:schemeClr val="bg1"/>
              </a:solidFill>
            </a:endParaRPr>
          </a:p>
        </p:txBody>
      </p:sp>
    </p:spTree>
    <p:extLst>
      <p:ext uri="{BB962C8B-B14F-4D97-AF65-F5344CB8AC3E}">
        <p14:creationId xmlns:p14="http://schemas.microsoft.com/office/powerpoint/2010/main" val="179815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oken-wagon-wheel-fine-art-kayece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74"/>
            <a:ext cx="9140426" cy="6861174"/>
          </a:xfrm>
          <a:prstGeom prst="rect">
            <a:avLst/>
          </a:prstGeom>
        </p:spPr>
      </p:pic>
    </p:spTree>
    <p:extLst>
      <p:ext uri="{BB962C8B-B14F-4D97-AF65-F5344CB8AC3E}">
        <p14:creationId xmlns:p14="http://schemas.microsoft.com/office/powerpoint/2010/main" val="2719183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bert_Tayl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8" y="0"/>
            <a:ext cx="9181978" cy="6858000"/>
          </a:xfrm>
          <a:prstGeom prst="rect">
            <a:avLst/>
          </a:prstGeom>
        </p:spPr>
      </p:pic>
      <p:sp>
        <p:nvSpPr>
          <p:cNvPr id="5" name="Rectangle 4"/>
          <p:cNvSpPr/>
          <p:nvPr/>
        </p:nvSpPr>
        <p:spPr>
          <a:xfrm>
            <a:off x="0" y="5260385"/>
            <a:ext cx="9144000" cy="11000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60007" y="5663436"/>
            <a:ext cx="6750185" cy="584776"/>
          </a:xfrm>
          <a:prstGeom prst="rect">
            <a:avLst/>
          </a:prstGeom>
          <a:noFill/>
        </p:spPr>
        <p:txBody>
          <a:bodyPr wrap="square" rtlCol="0">
            <a:spAutoFit/>
          </a:bodyPr>
          <a:lstStyle/>
          <a:p>
            <a:r>
              <a:rPr lang="en-US" sz="3200" dirty="0" smtClean="0">
                <a:solidFill>
                  <a:schemeClr val="bg1"/>
                </a:solidFill>
              </a:rPr>
              <a:t>Robert Taylor</a:t>
            </a:r>
            <a:endParaRPr lang="en-US" sz="3200" dirty="0">
              <a:solidFill>
                <a:schemeClr val="bg1"/>
              </a:solidFill>
            </a:endParaRPr>
          </a:p>
        </p:txBody>
      </p:sp>
    </p:spTree>
    <p:extLst>
      <p:ext uri="{BB962C8B-B14F-4D97-AF65-F5344CB8AC3E}">
        <p14:creationId xmlns:p14="http://schemas.microsoft.com/office/powerpoint/2010/main" val="3097841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132" y="274638"/>
            <a:ext cx="8918414" cy="1143000"/>
          </a:xfrm>
        </p:spPr>
        <p:txBody>
          <a:bodyPr>
            <a:normAutofit/>
          </a:bodyPr>
          <a:lstStyle/>
          <a:p>
            <a:r>
              <a:rPr lang="en-US" dirty="0" smtClean="0">
                <a:solidFill>
                  <a:srgbClr val="0000FF"/>
                </a:solidFill>
              </a:rPr>
              <a:t>Customer Criteria for Assessing Value</a:t>
            </a:r>
            <a:endParaRPr lang="en-US" dirty="0">
              <a:solidFill>
                <a:srgbClr val="0000FF"/>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93632750"/>
              </p:ext>
            </p:extLst>
          </p:nvPr>
        </p:nvGraphicFramePr>
        <p:xfrm>
          <a:off x="457200" y="1600200"/>
          <a:ext cx="8229600" cy="4759959"/>
        </p:xfrm>
        <a:graphic>
          <a:graphicData uri="http://schemas.openxmlformats.org/drawingml/2006/table">
            <a:tbl>
              <a:tblPr firstRow="1" bandRow="1">
                <a:tableStyleId>{5C22544A-7EE6-4342-B048-85BDC9FD1C3A}</a:tableStyleId>
              </a:tblPr>
              <a:tblGrid>
                <a:gridCol w="4114800"/>
                <a:gridCol w="4114800"/>
              </a:tblGrid>
              <a:tr h="370840">
                <a:tc>
                  <a:txBody>
                    <a:bodyPr/>
                    <a:lstStyle/>
                    <a:p>
                      <a:r>
                        <a:rPr lang="en-US" dirty="0" smtClean="0"/>
                        <a:t>Customer Criterion</a:t>
                      </a:r>
                      <a:endParaRPr lang="en-US" dirty="0"/>
                    </a:p>
                  </a:txBody>
                  <a:tcPr/>
                </a:tc>
                <a:tc>
                  <a:txBody>
                    <a:bodyPr/>
                    <a:lstStyle/>
                    <a:p>
                      <a:r>
                        <a:rPr lang="en-US" dirty="0" smtClean="0"/>
                        <a:t>Value Added by the Service</a:t>
                      </a:r>
                    </a:p>
                    <a:p>
                      <a:endParaRPr lang="en-US" dirty="0"/>
                    </a:p>
                  </a:txBody>
                  <a:tcPr/>
                </a:tc>
              </a:tr>
              <a:tr h="370840">
                <a:tc>
                  <a:txBody>
                    <a:bodyPr/>
                    <a:lstStyle/>
                    <a:p>
                      <a:r>
                        <a:rPr lang="en-US" dirty="0" smtClean="0"/>
                        <a:t>Ease of use</a:t>
                      </a:r>
                      <a:endParaRPr lang="en-US" dirty="0"/>
                    </a:p>
                  </a:txBody>
                  <a:tcPr/>
                </a:tc>
                <a:tc>
                  <a:txBody>
                    <a:bodyPr/>
                    <a:lstStyle/>
                    <a:p>
                      <a:r>
                        <a:rPr lang="en-US" dirty="0" smtClean="0"/>
                        <a:t>Browsing, formatting, mediation service, orientation service, ordering, physical processing</a:t>
                      </a:r>
                      <a:endParaRPr lang="en-US" dirty="0"/>
                    </a:p>
                  </a:txBody>
                  <a:tcPr/>
                </a:tc>
              </a:tr>
              <a:tr h="370840">
                <a:tc>
                  <a:txBody>
                    <a:bodyPr/>
                    <a:lstStyle/>
                    <a:p>
                      <a:r>
                        <a:rPr lang="en-US" dirty="0" smtClean="0"/>
                        <a:t>Noise reduction</a:t>
                      </a:r>
                      <a:endParaRPr lang="en-US" dirty="0"/>
                    </a:p>
                  </a:txBody>
                  <a:tcPr/>
                </a:tc>
                <a:tc>
                  <a:txBody>
                    <a:bodyPr/>
                    <a:lstStyle/>
                    <a:p>
                      <a:r>
                        <a:rPr lang="en-US" dirty="0" smtClean="0"/>
                        <a:t>Access (identification, subject description,</a:t>
                      </a:r>
                      <a:r>
                        <a:rPr lang="en-US" baseline="0" dirty="0" smtClean="0"/>
                        <a:t> subject summary), linkage, precision, selectivity</a:t>
                      </a:r>
                      <a:endParaRPr lang="en-US" dirty="0"/>
                    </a:p>
                  </a:txBody>
                  <a:tcPr/>
                </a:tc>
              </a:tr>
              <a:tr h="370840">
                <a:tc>
                  <a:txBody>
                    <a:bodyPr/>
                    <a:lstStyle/>
                    <a:p>
                      <a:r>
                        <a:rPr lang="en-US" dirty="0" smtClean="0"/>
                        <a:t>Quality</a:t>
                      </a:r>
                      <a:endParaRPr lang="en-US" dirty="0"/>
                    </a:p>
                  </a:txBody>
                  <a:tcPr/>
                </a:tc>
                <a:tc>
                  <a:txBody>
                    <a:bodyPr/>
                    <a:lstStyle/>
                    <a:p>
                      <a:r>
                        <a:rPr lang="en-US" dirty="0" smtClean="0"/>
                        <a:t>Accuracy, comprehensiveness, currency, reliability, validity</a:t>
                      </a:r>
                      <a:endParaRPr lang="en-US" dirty="0"/>
                    </a:p>
                  </a:txBody>
                  <a:tcPr/>
                </a:tc>
              </a:tr>
              <a:tr h="370840">
                <a:tc>
                  <a:txBody>
                    <a:bodyPr/>
                    <a:lstStyle/>
                    <a:p>
                      <a:r>
                        <a:rPr lang="en-US" dirty="0" smtClean="0"/>
                        <a:t>Adaptability</a:t>
                      </a:r>
                      <a:endParaRPr lang="en-US" dirty="0"/>
                    </a:p>
                  </a:txBody>
                  <a:tcPr/>
                </a:tc>
                <a:tc>
                  <a:txBody>
                    <a:bodyPr/>
                    <a:lstStyle/>
                    <a:p>
                      <a:r>
                        <a:rPr lang="en-US" dirty="0" smtClean="0"/>
                        <a:t>Closeness to problem, flexibility, simplicity, stimulatory</a:t>
                      </a:r>
                      <a:endParaRPr lang="en-US" dirty="0"/>
                    </a:p>
                  </a:txBody>
                  <a:tcPr/>
                </a:tc>
              </a:tr>
              <a:tr h="370840">
                <a:tc>
                  <a:txBody>
                    <a:bodyPr/>
                    <a:lstStyle/>
                    <a:p>
                      <a:r>
                        <a:rPr lang="en-US" dirty="0" smtClean="0"/>
                        <a:t>Time savings</a:t>
                      </a:r>
                      <a:endParaRPr lang="en-US" dirty="0"/>
                    </a:p>
                  </a:txBody>
                  <a:tcPr/>
                </a:tc>
                <a:tc>
                  <a:txBody>
                    <a:bodyPr/>
                    <a:lstStyle/>
                    <a:p>
                      <a:r>
                        <a:rPr lang="en-US" dirty="0" smtClean="0"/>
                        <a:t>Response speed</a:t>
                      </a:r>
                    </a:p>
                  </a:txBody>
                  <a:tcPr/>
                </a:tc>
              </a:tr>
              <a:tr h="370840">
                <a:tc>
                  <a:txBody>
                    <a:bodyPr/>
                    <a:lstStyle/>
                    <a:p>
                      <a:r>
                        <a:rPr lang="en-US" dirty="0" smtClean="0"/>
                        <a:t>Cost savings</a:t>
                      </a:r>
                      <a:endParaRPr lang="en-US" dirty="0"/>
                    </a:p>
                  </a:txBody>
                  <a:tcPr/>
                </a:tc>
                <a:tc>
                  <a:txBody>
                    <a:bodyPr/>
                    <a:lstStyle/>
                    <a:p>
                      <a:r>
                        <a:rPr lang="en-US" dirty="0" smtClean="0"/>
                        <a:t>Savings, increased revenues, grow market share</a:t>
                      </a:r>
                      <a:endParaRPr lang="en-US" dirty="0"/>
                    </a:p>
                  </a:txBody>
                  <a:tcPr/>
                </a:tc>
              </a:tr>
            </a:tbl>
          </a:graphicData>
        </a:graphic>
      </p:graphicFrame>
    </p:spTree>
    <p:extLst>
      <p:ext uri="{BB962C8B-B14F-4D97-AF65-F5344CB8AC3E}">
        <p14:creationId xmlns:p14="http://schemas.microsoft.com/office/powerpoint/2010/main" val="297872469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0010" y="6170450"/>
            <a:ext cx="1130031" cy="461665"/>
          </a:xfrm>
          <a:prstGeom prst="rect">
            <a:avLst/>
          </a:prstGeom>
          <a:noFill/>
        </p:spPr>
        <p:txBody>
          <a:bodyPr wrap="square" rtlCol="0">
            <a:spAutoFit/>
          </a:bodyPr>
          <a:lstStyle/>
          <a:p>
            <a:r>
              <a:rPr lang="en-US" sz="2400" dirty="0" smtClean="0">
                <a:solidFill>
                  <a:srgbClr val="0000FF"/>
                </a:solidFill>
              </a:rPr>
              <a:t>Data</a:t>
            </a:r>
            <a:endParaRPr lang="en-US" sz="2400" dirty="0">
              <a:solidFill>
                <a:srgbClr val="0000FF"/>
              </a:solidFill>
            </a:endParaRPr>
          </a:p>
        </p:txBody>
      </p:sp>
      <p:sp>
        <p:nvSpPr>
          <p:cNvPr id="5" name="TextBox 4"/>
          <p:cNvSpPr txBox="1"/>
          <p:nvPr/>
        </p:nvSpPr>
        <p:spPr>
          <a:xfrm>
            <a:off x="882419" y="4956708"/>
            <a:ext cx="2313866" cy="461665"/>
          </a:xfrm>
          <a:prstGeom prst="rect">
            <a:avLst/>
          </a:prstGeom>
          <a:noFill/>
        </p:spPr>
        <p:txBody>
          <a:bodyPr wrap="square" rtlCol="0">
            <a:spAutoFit/>
          </a:bodyPr>
          <a:lstStyle/>
          <a:p>
            <a:r>
              <a:rPr lang="en-US" sz="2400" dirty="0" smtClean="0">
                <a:solidFill>
                  <a:srgbClr val="0000FF"/>
                </a:solidFill>
              </a:rPr>
              <a:t>Information</a:t>
            </a:r>
            <a:endParaRPr lang="en-US" sz="2400" dirty="0">
              <a:solidFill>
                <a:srgbClr val="0000FF"/>
              </a:solidFill>
            </a:endParaRPr>
          </a:p>
        </p:txBody>
      </p:sp>
      <p:sp>
        <p:nvSpPr>
          <p:cNvPr id="6" name="TextBox 5"/>
          <p:cNvSpPr txBox="1"/>
          <p:nvPr/>
        </p:nvSpPr>
        <p:spPr>
          <a:xfrm>
            <a:off x="1435037" y="3674412"/>
            <a:ext cx="3287487" cy="461665"/>
          </a:xfrm>
          <a:prstGeom prst="rect">
            <a:avLst/>
          </a:prstGeom>
          <a:noFill/>
        </p:spPr>
        <p:txBody>
          <a:bodyPr wrap="square" rtlCol="0">
            <a:spAutoFit/>
          </a:bodyPr>
          <a:lstStyle/>
          <a:p>
            <a:r>
              <a:rPr lang="en-US" sz="2400" dirty="0" smtClean="0">
                <a:solidFill>
                  <a:srgbClr val="0000FF"/>
                </a:solidFill>
              </a:rPr>
              <a:t>Informing Knowledge</a:t>
            </a:r>
            <a:endParaRPr lang="en-US" sz="2400" dirty="0">
              <a:solidFill>
                <a:srgbClr val="0000FF"/>
              </a:solidFill>
            </a:endParaRPr>
          </a:p>
        </p:txBody>
      </p:sp>
      <p:sp>
        <p:nvSpPr>
          <p:cNvPr id="7" name="TextBox 6"/>
          <p:cNvSpPr txBox="1"/>
          <p:nvPr/>
        </p:nvSpPr>
        <p:spPr>
          <a:xfrm>
            <a:off x="1982449" y="2127321"/>
            <a:ext cx="3307695" cy="461665"/>
          </a:xfrm>
          <a:prstGeom prst="rect">
            <a:avLst/>
          </a:prstGeom>
          <a:noFill/>
        </p:spPr>
        <p:txBody>
          <a:bodyPr wrap="square" rtlCol="0">
            <a:spAutoFit/>
          </a:bodyPr>
          <a:lstStyle/>
          <a:p>
            <a:r>
              <a:rPr lang="en-US" sz="2400" dirty="0" smtClean="0">
                <a:solidFill>
                  <a:srgbClr val="0000FF"/>
                </a:solidFill>
              </a:rPr>
              <a:t>Productive Knowledge</a:t>
            </a:r>
            <a:endParaRPr lang="en-US" sz="2400" dirty="0">
              <a:solidFill>
                <a:srgbClr val="0000FF"/>
              </a:solidFill>
            </a:endParaRPr>
          </a:p>
        </p:txBody>
      </p:sp>
      <p:sp>
        <p:nvSpPr>
          <p:cNvPr id="8" name="TextBox 7"/>
          <p:cNvSpPr txBox="1"/>
          <p:nvPr/>
        </p:nvSpPr>
        <p:spPr>
          <a:xfrm>
            <a:off x="2972478" y="1007240"/>
            <a:ext cx="2430066" cy="461665"/>
          </a:xfrm>
          <a:prstGeom prst="rect">
            <a:avLst/>
          </a:prstGeom>
          <a:noFill/>
        </p:spPr>
        <p:txBody>
          <a:bodyPr wrap="square" rtlCol="0">
            <a:spAutoFit/>
          </a:bodyPr>
          <a:lstStyle/>
          <a:p>
            <a:r>
              <a:rPr lang="en-US" sz="2400" dirty="0" smtClean="0">
                <a:solidFill>
                  <a:srgbClr val="0000FF"/>
                </a:solidFill>
              </a:rPr>
              <a:t>Action</a:t>
            </a:r>
            <a:endParaRPr lang="en-US" sz="2400" dirty="0">
              <a:solidFill>
                <a:srgbClr val="0000FF"/>
              </a:solidFill>
            </a:endParaRPr>
          </a:p>
        </p:txBody>
      </p:sp>
      <p:sp>
        <p:nvSpPr>
          <p:cNvPr id="9" name="TextBox 8"/>
          <p:cNvSpPr txBox="1"/>
          <p:nvPr/>
        </p:nvSpPr>
        <p:spPr>
          <a:xfrm>
            <a:off x="2148653" y="5548898"/>
            <a:ext cx="1647649" cy="646331"/>
          </a:xfrm>
          <a:prstGeom prst="rect">
            <a:avLst/>
          </a:prstGeom>
          <a:noFill/>
        </p:spPr>
        <p:txBody>
          <a:bodyPr wrap="square" rtlCol="0">
            <a:spAutoFit/>
          </a:bodyPr>
          <a:lstStyle/>
          <a:p>
            <a:r>
              <a:rPr lang="en-US" dirty="0" smtClean="0"/>
              <a:t>Organizing Processes</a:t>
            </a:r>
            <a:endParaRPr lang="en-US" dirty="0"/>
          </a:p>
        </p:txBody>
      </p:sp>
      <p:sp>
        <p:nvSpPr>
          <p:cNvPr id="10" name="TextBox 9"/>
          <p:cNvSpPr txBox="1"/>
          <p:nvPr/>
        </p:nvSpPr>
        <p:spPr>
          <a:xfrm>
            <a:off x="3196285" y="4310377"/>
            <a:ext cx="1647649" cy="646331"/>
          </a:xfrm>
          <a:prstGeom prst="rect">
            <a:avLst/>
          </a:prstGeom>
          <a:noFill/>
        </p:spPr>
        <p:txBody>
          <a:bodyPr wrap="square" rtlCol="0">
            <a:spAutoFit/>
          </a:bodyPr>
          <a:lstStyle/>
          <a:p>
            <a:r>
              <a:rPr lang="en-US" dirty="0" smtClean="0"/>
              <a:t>Analyzing Processes</a:t>
            </a:r>
            <a:endParaRPr lang="en-US" dirty="0"/>
          </a:p>
        </p:txBody>
      </p:sp>
      <p:sp>
        <p:nvSpPr>
          <p:cNvPr id="11" name="TextBox 10"/>
          <p:cNvSpPr txBox="1"/>
          <p:nvPr/>
        </p:nvSpPr>
        <p:spPr>
          <a:xfrm>
            <a:off x="4215114" y="2787368"/>
            <a:ext cx="1647649" cy="646331"/>
          </a:xfrm>
          <a:prstGeom prst="rect">
            <a:avLst/>
          </a:prstGeom>
          <a:noFill/>
        </p:spPr>
        <p:txBody>
          <a:bodyPr wrap="square" rtlCol="0">
            <a:spAutoFit/>
          </a:bodyPr>
          <a:lstStyle/>
          <a:p>
            <a:r>
              <a:rPr lang="en-US" dirty="0" smtClean="0"/>
              <a:t>Judgmental Processes</a:t>
            </a:r>
            <a:endParaRPr lang="en-US" dirty="0"/>
          </a:p>
        </p:txBody>
      </p:sp>
      <p:sp>
        <p:nvSpPr>
          <p:cNvPr id="13" name="TextBox 12"/>
          <p:cNvSpPr txBox="1"/>
          <p:nvPr/>
        </p:nvSpPr>
        <p:spPr>
          <a:xfrm>
            <a:off x="4722525" y="1304872"/>
            <a:ext cx="1287639" cy="646331"/>
          </a:xfrm>
          <a:prstGeom prst="rect">
            <a:avLst/>
          </a:prstGeom>
          <a:noFill/>
        </p:spPr>
        <p:txBody>
          <a:bodyPr wrap="square" rtlCol="0">
            <a:spAutoFit/>
          </a:bodyPr>
          <a:lstStyle/>
          <a:p>
            <a:r>
              <a:rPr lang="en-US" dirty="0" smtClean="0"/>
              <a:t>Decision Processes</a:t>
            </a:r>
            <a:endParaRPr lang="en-US" dirty="0"/>
          </a:p>
        </p:txBody>
      </p:sp>
      <p:sp>
        <p:nvSpPr>
          <p:cNvPr id="15" name="TextBox 14"/>
          <p:cNvSpPr txBox="1"/>
          <p:nvPr/>
        </p:nvSpPr>
        <p:spPr>
          <a:xfrm>
            <a:off x="4722525" y="5196725"/>
            <a:ext cx="1617441" cy="1569660"/>
          </a:xfrm>
          <a:prstGeom prst="rect">
            <a:avLst/>
          </a:prstGeom>
          <a:noFill/>
        </p:spPr>
        <p:txBody>
          <a:bodyPr wrap="square" rtlCol="0">
            <a:spAutoFit/>
          </a:bodyPr>
          <a:lstStyle/>
          <a:p>
            <a:r>
              <a:rPr lang="en-US" sz="1600" dirty="0" smtClean="0"/>
              <a:t>Grouping</a:t>
            </a:r>
          </a:p>
          <a:p>
            <a:r>
              <a:rPr lang="en-US" sz="1600" dirty="0" smtClean="0"/>
              <a:t>Classifying</a:t>
            </a:r>
          </a:p>
          <a:p>
            <a:r>
              <a:rPr lang="en-US" sz="1600" dirty="0" smtClean="0"/>
              <a:t>Relating</a:t>
            </a:r>
          </a:p>
          <a:p>
            <a:r>
              <a:rPr lang="en-US" sz="1600" dirty="0" smtClean="0"/>
              <a:t>Formatting</a:t>
            </a:r>
          </a:p>
          <a:p>
            <a:r>
              <a:rPr lang="en-US" sz="1600" dirty="0" smtClean="0"/>
              <a:t>Signaling</a:t>
            </a:r>
          </a:p>
          <a:p>
            <a:r>
              <a:rPr lang="en-US" sz="1600" dirty="0" smtClean="0"/>
              <a:t>Displaying</a:t>
            </a:r>
            <a:endParaRPr lang="en-US" sz="1600" dirty="0"/>
          </a:p>
        </p:txBody>
      </p:sp>
      <p:sp>
        <p:nvSpPr>
          <p:cNvPr id="16" name="TextBox 15"/>
          <p:cNvSpPr txBox="1"/>
          <p:nvPr/>
        </p:nvSpPr>
        <p:spPr>
          <a:xfrm>
            <a:off x="6023861" y="3674412"/>
            <a:ext cx="1617441" cy="1569660"/>
          </a:xfrm>
          <a:prstGeom prst="rect">
            <a:avLst/>
          </a:prstGeom>
          <a:noFill/>
        </p:spPr>
        <p:txBody>
          <a:bodyPr wrap="square" rtlCol="0">
            <a:spAutoFit/>
          </a:bodyPr>
          <a:lstStyle/>
          <a:p>
            <a:r>
              <a:rPr lang="en-US" sz="1600" dirty="0" smtClean="0"/>
              <a:t>Separating</a:t>
            </a:r>
          </a:p>
          <a:p>
            <a:r>
              <a:rPr lang="en-US" sz="1600" dirty="0" smtClean="0"/>
              <a:t>Evaluating</a:t>
            </a:r>
          </a:p>
          <a:p>
            <a:r>
              <a:rPr lang="en-US" sz="1600" dirty="0" smtClean="0"/>
              <a:t>Validating</a:t>
            </a:r>
          </a:p>
          <a:p>
            <a:r>
              <a:rPr lang="en-US" sz="1600" dirty="0" smtClean="0"/>
              <a:t>Comparing</a:t>
            </a:r>
          </a:p>
          <a:p>
            <a:r>
              <a:rPr lang="en-US" sz="1600" dirty="0" smtClean="0"/>
              <a:t>Interpreting</a:t>
            </a:r>
          </a:p>
          <a:p>
            <a:r>
              <a:rPr lang="en-US" sz="1600" dirty="0" smtClean="0"/>
              <a:t>Synthesizing</a:t>
            </a:r>
            <a:endParaRPr lang="en-US" sz="1600" dirty="0"/>
          </a:p>
        </p:txBody>
      </p:sp>
      <p:sp>
        <p:nvSpPr>
          <p:cNvPr id="17" name="TextBox 16"/>
          <p:cNvSpPr txBox="1"/>
          <p:nvPr/>
        </p:nvSpPr>
        <p:spPr>
          <a:xfrm>
            <a:off x="7294103" y="2306514"/>
            <a:ext cx="1617441" cy="1077218"/>
          </a:xfrm>
          <a:prstGeom prst="rect">
            <a:avLst/>
          </a:prstGeom>
          <a:noFill/>
        </p:spPr>
        <p:txBody>
          <a:bodyPr wrap="square" rtlCol="0">
            <a:spAutoFit/>
          </a:bodyPr>
          <a:lstStyle/>
          <a:p>
            <a:r>
              <a:rPr lang="en-US" sz="1600" dirty="0" smtClean="0"/>
              <a:t>Presenting</a:t>
            </a:r>
          </a:p>
          <a:p>
            <a:r>
              <a:rPr lang="en-US" sz="1600" dirty="0"/>
              <a:t> </a:t>
            </a:r>
            <a:r>
              <a:rPr lang="en-US" sz="1600" dirty="0" smtClean="0"/>
              <a:t> - Options</a:t>
            </a:r>
          </a:p>
          <a:p>
            <a:r>
              <a:rPr lang="en-US" sz="1600" dirty="0"/>
              <a:t> </a:t>
            </a:r>
            <a:r>
              <a:rPr lang="en-US" sz="1600" dirty="0" smtClean="0"/>
              <a:t> - Advantages</a:t>
            </a:r>
          </a:p>
          <a:p>
            <a:r>
              <a:rPr lang="en-US" sz="1600" dirty="0"/>
              <a:t> </a:t>
            </a:r>
            <a:r>
              <a:rPr lang="en-US" sz="1600" dirty="0" smtClean="0"/>
              <a:t> - Disadvantages</a:t>
            </a:r>
            <a:endParaRPr lang="en-US" sz="1600" dirty="0"/>
          </a:p>
        </p:txBody>
      </p:sp>
      <p:sp>
        <p:nvSpPr>
          <p:cNvPr id="18" name="TextBox 17"/>
          <p:cNvSpPr txBox="1"/>
          <p:nvPr/>
        </p:nvSpPr>
        <p:spPr>
          <a:xfrm>
            <a:off x="6832581" y="1050103"/>
            <a:ext cx="1617441" cy="1077218"/>
          </a:xfrm>
          <a:prstGeom prst="rect">
            <a:avLst/>
          </a:prstGeom>
          <a:noFill/>
        </p:spPr>
        <p:txBody>
          <a:bodyPr wrap="square" rtlCol="0">
            <a:spAutoFit/>
          </a:bodyPr>
          <a:lstStyle/>
          <a:p>
            <a:r>
              <a:rPr lang="en-US" sz="1600" dirty="0" smtClean="0"/>
              <a:t>Matching goals</a:t>
            </a:r>
          </a:p>
          <a:p>
            <a:r>
              <a:rPr lang="en-US" sz="1600" dirty="0"/>
              <a:t>C</a:t>
            </a:r>
            <a:r>
              <a:rPr lang="en-US" sz="1600" dirty="0" smtClean="0"/>
              <a:t>ompromising</a:t>
            </a:r>
          </a:p>
          <a:p>
            <a:r>
              <a:rPr lang="en-US" sz="1600" dirty="0" smtClean="0"/>
              <a:t>Bargaining</a:t>
            </a:r>
          </a:p>
          <a:p>
            <a:r>
              <a:rPr lang="en-US" sz="1600" dirty="0" smtClean="0"/>
              <a:t>Choosing</a:t>
            </a:r>
            <a:endParaRPr lang="en-US" sz="1600" dirty="0"/>
          </a:p>
        </p:txBody>
      </p:sp>
      <p:sp>
        <p:nvSpPr>
          <p:cNvPr id="20" name="Left Brace 19"/>
          <p:cNvSpPr/>
          <p:nvPr/>
        </p:nvSpPr>
        <p:spPr>
          <a:xfrm>
            <a:off x="3796302" y="5326040"/>
            <a:ext cx="813824" cy="1440345"/>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Left Brace 20"/>
          <p:cNvSpPr/>
          <p:nvPr/>
        </p:nvSpPr>
        <p:spPr>
          <a:xfrm>
            <a:off x="4995632" y="3803727"/>
            <a:ext cx="813824" cy="1440345"/>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Left Brace 21"/>
          <p:cNvSpPr/>
          <p:nvPr/>
        </p:nvSpPr>
        <p:spPr>
          <a:xfrm>
            <a:off x="6480279" y="2363382"/>
            <a:ext cx="813824" cy="1070317"/>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Left Brace 22"/>
          <p:cNvSpPr/>
          <p:nvPr/>
        </p:nvSpPr>
        <p:spPr>
          <a:xfrm>
            <a:off x="6010164" y="1057004"/>
            <a:ext cx="813824" cy="1070317"/>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5" name="Straight Arrow Connector 24"/>
          <p:cNvCxnSpPr>
            <a:stCxn id="4" idx="0"/>
          </p:cNvCxnSpPr>
          <p:nvPr/>
        </p:nvCxnSpPr>
        <p:spPr>
          <a:xfrm flipV="1">
            <a:off x="925026" y="5418373"/>
            <a:ext cx="365009" cy="7520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1490041" y="4204631"/>
            <a:ext cx="420011" cy="7520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2062452" y="2660194"/>
            <a:ext cx="617621" cy="10995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2852474" y="1468905"/>
            <a:ext cx="420011" cy="7520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3" name="Title 1"/>
          <p:cNvSpPr>
            <a:spLocks noGrp="1"/>
          </p:cNvSpPr>
          <p:nvPr>
            <p:ph type="title"/>
          </p:nvPr>
        </p:nvSpPr>
        <p:spPr>
          <a:xfrm>
            <a:off x="495326" y="4618"/>
            <a:ext cx="8229600" cy="1143000"/>
          </a:xfrm>
        </p:spPr>
        <p:txBody>
          <a:bodyPr/>
          <a:lstStyle/>
          <a:p>
            <a:r>
              <a:rPr lang="en-US" dirty="0" smtClean="0">
                <a:solidFill>
                  <a:srgbClr val="008000"/>
                </a:solidFill>
              </a:rPr>
              <a:t>Value-Added Spectrum</a:t>
            </a:r>
            <a:endParaRPr lang="en-US" dirty="0">
              <a:solidFill>
                <a:srgbClr val="008000"/>
              </a:solidFill>
            </a:endParaRPr>
          </a:p>
        </p:txBody>
      </p:sp>
    </p:spTree>
    <p:extLst>
      <p:ext uri="{BB962C8B-B14F-4D97-AF65-F5344CB8AC3E}">
        <p14:creationId xmlns:p14="http://schemas.microsoft.com/office/powerpoint/2010/main" val="19526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6a00d83451e1dc69e20120a516b74a970b-800wi.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4000" cy="6858001"/>
          </a:xfrm>
          <a:prstGeom prst="rect">
            <a:avLst/>
          </a:prstGeom>
        </p:spPr>
      </p:pic>
    </p:spTree>
    <p:extLst>
      <p:ext uri="{BB962C8B-B14F-4D97-AF65-F5344CB8AC3E}">
        <p14:creationId xmlns:p14="http://schemas.microsoft.com/office/powerpoint/2010/main" val="1996827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620"/>
            <a:ext cx="8229600" cy="1143000"/>
          </a:xfrm>
        </p:spPr>
        <p:txBody>
          <a:bodyPr/>
          <a:lstStyle/>
          <a:p>
            <a:r>
              <a:rPr lang="en-US" dirty="0" smtClean="0">
                <a:solidFill>
                  <a:srgbClr val="0000FF"/>
                </a:solidFill>
              </a:rPr>
              <a:t>Nature of Information is Changing</a:t>
            </a:r>
            <a:endParaRPr lang="en-US" dirty="0">
              <a:solidFill>
                <a:srgbClr val="0000FF"/>
              </a:solidFill>
            </a:endParaRPr>
          </a:p>
        </p:txBody>
      </p:sp>
      <p:sp>
        <p:nvSpPr>
          <p:cNvPr id="4" name="Rectangle 3"/>
          <p:cNvSpPr/>
          <p:nvPr/>
        </p:nvSpPr>
        <p:spPr>
          <a:xfrm>
            <a:off x="457200" y="2451100"/>
            <a:ext cx="3390900" cy="4152900"/>
          </a:xfrm>
          <a:prstGeom prst="rect">
            <a:avLst/>
          </a:prstGeom>
          <a:gradFill>
            <a:gsLst>
              <a:gs pos="99000">
                <a:schemeClr val="tx2"/>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952500" y="2552700"/>
            <a:ext cx="2654300" cy="3785652"/>
          </a:xfrm>
          <a:prstGeom prst="rect">
            <a:avLst/>
          </a:prstGeom>
          <a:noFill/>
        </p:spPr>
        <p:txBody>
          <a:bodyPr wrap="square" rtlCol="0">
            <a:spAutoFit/>
          </a:bodyPr>
          <a:lstStyle/>
          <a:p>
            <a:pPr algn="ctr"/>
            <a:r>
              <a:rPr lang="en-US" sz="2000" b="1" dirty="0" smtClean="0">
                <a:solidFill>
                  <a:schemeClr val="bg1"/>
                </a:solidFill>
              </a:rPr>
              <a:t>Scare, controlled</a:t>
            </a:r>
          </a:p>
          <a:p>
            <a:pPr algn="ctr"/>
            <a:endParaRPr lang="en-US" sz="2000" b="1" dirty="0">
              <a:solidFill>
                <a:schemeClr val="bg1"/>
              </a:solidFill>
            </a:endParaRPr>
          </a:p>
          <a:p>
            <a:pPr algn="ctr"/>
            <a:r>
              <a:rPr lang="en-US" sz="2000" b="1" dirty="0" smtClean="0">
                <a:solidFill>
                  <a:schemeClr val="bg1"/>
                </a:solidFill>
              </a:rPr>
              <a:t>Expensive</a:t>
            </a:r>
          </a:p>
          <a:p>
            <a:pPr algn="ctr"/>
            <a:endParaRPr lang="en-US" sz="2000" b="1" dirty="0">
              <a:solidFill>
                <a:schemeClr val="bg1"/>
              </a:solidFill>
            </a:endParaRPr>
          </a:p>
          <a:p>
            <a:pPr algn="ctr"/>
            <a:r>
              <a:rPr lang="en-US" sz="2000" b="1" dirty="0" smtClean="0">
                <a:solidFill>
                  <a:schemeClr val="bg1"/>
                </a:solidFill>
              </a:rPr>
              <a:t>Shaped by elites</a:t>
            </a:r>
          </a:p>
          <a:p>
            <a:pPr algn="ctr"/>
            <a:endParaRPr lang="en-US" sz="2000" b="1" dirty="0">
              <a:solidFill>
                <a:schemeClr val="bg1"/>
              </a:solidFill>
            </a:endParaRPr>
          </a:p>
          <a:p>
            <a:pPr algn="ctr"/>
            <a:r>
              <a:rPr lang="en-US" sz="2000" b="1" dirty="0" smtClean="0">
                <a:solidFill>
                  <a:schemeClr val="bg1"/>
                </a:solidFill>
              </a:rPr>
              <a:t>One-way, mass consumption</a:t>
            </a:r>
          </a:p>
          <a:p>
            <a:pPr algn="ctr"/>
            <a:endParaRPr lang="en-US" sz="2000" b="1" dirty="0">
              <a:solidFill>
                <a:schemeClr val="bg1"/>
              </a:solidFill>
            </a:endParaRPr>
          </a:p>
          <a:p>
            <a:pPr algn="ctr"/>
            <a:r>
              <a:rPr lang="en-US" sz="2000" b="1" dirty="0" smtClean="0">
                <a:solidFill>
                  <a:schemeClr val="bg1"/>
                </a:solidFill>
              </a:rPr>
              <a:t>Slow moving</a:t>
            </a:r>
          </a:p>
          <a:p>
            <a:pPr algn="ctr"/>
            <a:endParaRPr lang="en-US" sz="2000" b="1" dirty="0">
              <a:solidFill>
                <a:schemeClr val="bg1"/>
              </a:solidFill>
            </a:endParaRPr>
          </a:p>
          <a:p>
            <a:pPr algn="ctr"/>
            <a:r>
              <a:rPr lang="en-US" sz="2000" b="1" dirty="0" smtClean="0">
                <a:solidFill>
                  <a:schemeClr val="bg1"/>
                </a:solidFill>
              </a:rPr>
              <a:t>External to our worlds</a:t>
            </a:r>
            <a:endParaRPr lang="en-US" sz="2000" b="1" dirty="0">
              <a:solidFill>
                <a:schemeClr val="bg1"/>
              </a:solidFill>
            </a:endParaRPr>
          </a:p>
        </p:txBody>
      </p:sp>
      <p:sp>
        <p:nvSpPr>
          <p:cNvPr id="7" name="Rectangle 6"/>
          <p:cNvSpPr/>
          <p:nvPr/>
        </p:nvSpPr>
        <p:spPr>
          <a:xfrm>
            <a:off x="5105400" y="2451100"/>
            <a:ext cx="3390900" cy="4152900"/>
          </a:xfrm>
          <a:prstGeom prst="rect">
            <a:avLst/>
          </a:prstGeom>
          <a:gradFill>
            <a:gsLst>
              <a:gs pos="99000">
                <a:schemeClr val="tx2"/>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346700" y="2540000"/>
            <a:ext cx="2946400" cy="3785652"/>
          </a:xfrm>
          <a:prstGeom prst="rect">
            <a:avLst/>
          </a:prstGeom>
          <a:noFill/>
        </p:spPr>
        <p:txBody>
          <a:bodyPr wrap="square" rtlCol="0">
            <a:spAutoFit/>
          </a:bodyPr>
          <a:lstStyle/>
          <a:p>
            <a:pPr algn="ctr"/>
            <a:r>
              <a:rPr lang="en-US" sz="2000" b="1" dirty="0" smtClean="0">
                <a:solidFill>
                  <a:schemeClr val="bg1"/>
                </a:solidFill>
              </a:rPr>
              <a:t>All around us</a:t>
            </a:r>
          </a:p>
          <a:p>
            <a:pPr algn="ctr"/>
            <a:endParaRPr lang="en-US" sz="2000" b="1" dirty="0">
              <a:solidFill>
                <a:schemeClr val="bg1"/>
              </a:solidFill>
            </a:endParaRPr>
          </a:p>
          <a:p>
            <a:pPr algn="ctr"/>
            <a:r>
              <a:rPr lang="en-US" sz="2000" b="1" dirty="0" smtClean="0">
                <a:solidFill>
                  <a:schemeClr val="bg1"/>
                </a:solidFill>
              </a:rPr>
              <a:t>Cheap or free</a:t>
            </a:r>
          </a:p>
          <a:p>
            <a:pPr algn="ctr"/>
            <a:endParaRPr lang="en-US" sz="2000" b="1" dirty="0">
              <a:solidFill>
                <a:schemeClr val="bg1"/>
              </a:solidFill>
            </a:endParaRPr>
          </a:p>
          <a:p>
            <a:pPr algn="ctr"/>
            <a:r>
              <a:rPr lang="en-US" sz="2000" b="1" dirty="0" smtClean="0">
                <a:solidFill>
                  <a:schemeClr val="bg1"/>
                </a:solidFill>
              </a:rPr>
              <a:t>Shaped by consumers</a:t>
            </a:r>
          </a:p>
          <a:p>
            <a:pPr algn="ctr"/>
            <a:endParaRPr lang="en-US" sz="2000" b="1" dirty="0">
              <a:solidFill>
                <a:schemeClr val="bg1"/>
              </a:solidFill>
            </a:endParaRPr>
          </a:p>
          <a:p>
            <a:pPr algn="ctr"/>
            <a:r>
              <a:rPr lang="en-US" sz="2000" b="1" dirty="0" smtClean="0">
                <a:solidFill>
                  <a:schemeClr val="bg1"/>
                </a:solidFill>
              </a:rPr>
              <a:t>Designed for sharing, participation &amp; feedback</a:t>
            </a:r>
          </a:p>
          <a:p>
            <a:pPr algn="ctr"/>
            <a:endParaRPr lang="en-US" sz="2000" b="1" dirty="0">
              <a:solidFill>
                <a:schemeClr val="bg1"/>
              </a:solidFill>
            </a:endParaRPr>
          </a:p>
          <a:p>
            <a:pPr algn="ctr"/>
            <a:r>
              <a:rPr lang="en-US" sz="2000" b="1" dirty="0" smtClean="0">
                <a:solidFill>
                  <a:schemeClr val="bg1"/>
                </a:solidFill>
              </a:rPr>
              <a:t>Immediate</a:t>
            </a:r>
          </a:p>
          <a:p>
            <a:pPr algn="ctr"/>
            <a:endParaRPr lang="en-US" sz="2000" b="1" dirty="0">
              <a:solidFill>
                <a:schemeClr val="bg1"/>
              </a:solidFill>
            </a:endParaRPr>
          </a:p>
          <a:p>
            <a:pPr algn="ctr"/>
            <a:r>
              <a:rPr lang="en-US" sz="2000" b="1" dirty="0" smtClean="0">
                <a:solidFill>
                  <a:schemeClr val="bg1"/>
                </a:solidFill>
              </a:rPr>
              <a:t>Embedded to our worlds</a:t>
            </a:r>
            <a:endParaRPr lang="en-US" sz="2000" b="1" dirty="0">
              <a:solidFill>
                <a:schemeClr val="bg1"/>
              </a:solidFill>
            </a:endParaRPr>
          </a:p>
        </p:txBody>
      </p:sp>
      <p:sp>
        <p:nvSpPr>
          <p:cNvPr id="9" name="Oval 8"/>
          <p:cNvSpPr/>
          <p:nvPr/>
        </p:nvSpPr>
        <p:spPr>
          <a:xfrm>
            <a:off x="711200" y="1270000"/>
            <a:ext cx="2984500" cy="1054100"/>
          </a:xfrm>
          <a:prstGeom prst="ellipse">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5308600" y="1270000"/>
            <a:ext cx="2984500" cy="1054100"/>
          </a:xfrm>
          <a:prstGeom prst="ellipse">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079500" y="1328738"/>
            <a:ext cx="2349500" cy="954107"/>
          </a:xfrm>
          <a:prstGeom prst="rect">
            <a:avLst/>
          </a:prstGeom>
          <a:noFill/>
        </p:spPr>
        <p:txBody>
          <a:bodyPr wrap="square" rtlCol="0">
            <a:spAutoFit/>
          </a:bodyPr>
          <a:lstStyle/>
          <a:p>
            <a:pPr algn="ctr"/>
            <a:r>
              <a:rPr lang="en-US" sz="2800" b="1" dirty="0" smtClean="0"/>
              <a:t>Information </a:t>
            </a:r>
          </a:p>
          <a:p>
            <a:pPr algn="ctr"/>
            <a:r>
              <a:rPr lang="en-US" sz="2800" b="1" dirty="0"/>
              <a:t>w</a:t>
            </a:r>
            <a:r>
              <a:rPr lang="en-US" sz="2800" b="1" dirty="0" smtClean="0"/>
              <a:t>as ….</a:t>
            </a:r>
            <a:endParaRPr lang="en-US" sz="2800" b="1" dirty="0"/>
          </a:p>
        </p:txBody>
      </p:sp>
      <p:sp>
        <p:nvSpPr>
          <p:cNvPr id="12" name="TextBox 11"/>
          <p:cNvSpPr txBox="1"/>
          <p:nvPr/>
        </p:nvSpPr>
        <p:spPr>
          <a:xfrm>
            <a:off x="5638800" y="1270000"/>
            <a:ext cx="2349500" cy="954107"/>
          </a:xfrm>
          <a:prstGeom prst="rect">
            <a:avLst/>
          </a:prstGeom>
          <a:noFill/>
        </p:spPr>
        <p:txBody>
          <a:bodyPr wrap="square" rtlCol="0">
            <a:spAutoFit/>
          </a:bodyPr>
          <a:lstStyle/>
          <a:p>
            <a:pPr algn="ctr"/>
            <a:r>
              <a:rPr lang="en-US" sz="2800" b="1" dirty="0" smtClean="0"/>
              <a:t>Information </a:t>
            </a:r>
          </a:p>
          <a:p>
            <a:pPr algn="ctr"/>
            <a:r>
              <a:rPr lang="en-US" sz="2800" b="1" dirty="0"/>
              <a:t>i</a:t>
            </a:r>
            <a:r>
              <a:rPr lang="en-US" sz="2800" b="1" dirty="0" smtClean="0"/>
              <a:t>s ….</a:t>
            </a:r>
            <a:endParaRPr lang="en-US" sz="2800" b="1" dirty="0"/>
          </a:p>
        </p:txBody>
      </p:sp>
      <p:sp>
        <p:nvSpPr>
          <p:cNvPr id="13" name="Left-Right Arrow 12"/>
          <p:cNvSpPr/>
          <p:nvPr/>
        </p:nvSpPr>
        <p:spPr>
          <a:xfrm>
            <a:off x="3378200" y="3009900"/>
            <a:ext cx="2209800" cy="1181100"/>
          </a:xfrm>
          <a:prstGeom prst="leftRight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9189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6000" dirty="0" smtClean="0"/>
              <a:t>Think about</a:t>
            </a:r>
          </a:p>
          <a:p>
            <a:pPr marL="0" indent="0" algn="ctr">
              <a:buNone/>
            </a:pPr>
            <a:endParaRPr lang="en-US" sz="6000" dirty="0"/>
          </a:p>
          <a:p>
            <a:pPr marL="0" indent="0" algn="ctr">
              <a:buNone/>
            </a:pPr>
            <a:r>
              <a:rPr lang="en-US" sz="7200" b="1" dirty="0">
                <a:solidFill>
                  <a:srgbClr val="0000FF"/>
                </a:solidFill>
              </a:rPr>
              <a:t>y</a:t>
            </a:r>
            <a:r>
              <a:rPr lang="en-US" sz="7200" b="1" dirty="0" smtClean="0">
                <a:solidFill>
                  <a:srgbClr val="0000FF"/>
                </a:solidFill>
              </a:rPr>
              <a:t>our library</a:t>
            </a:r>
            <a:endParaRPr lang="en-US" sz="7200" b="1" dirty="0">
              <a:solidFill>
                <a:srgbClr val="0000FF"/>
              </a:solidFill>
            </a:endParaRPr>
          </a:p>
        </p:txBody>
      </p:sp>
    </p:spTree>
    <p:extLst>
      <p:ext uri="{BB962C8B-B14F-4D97-AF65-F5344CB8AC3E}">
        <p14:creationId xmlns:p14="http://schemas.microsoft.com/office/powerpoint/2010/main" val="5124219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5"/>
          <p:cNvSpPr txBox="1">
            <a:spLocks/>
          </p:cNvSpPr>
          <p:nvPr/>
        </p:nvSpPr>
        <p:spPr>
          <a:xfrm>
            <a:off x="1460728" y="2339997"/>
            <a:ext cx="6400800" cy="350345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smtClean="0"/>
              <a:t> </a:t>
            </a:r>
            <a:endParaRPr lang="en-US" dirty="0"/>
          </a:p>
        </p:txBody>
      </p:sp>
      <p:pic>
        <p:nvPicPr>
          <p:cNvPr id="3" name="Picture 2" descr="op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913756"/>
          </a:xfrm>
          <a:prstGeom prst="rect">
            <a:avLst/>
          </a:prstGeom>
        </p:spPr>
      </p:pic>
      <p:sp>
        <p:nvSpPr>
          <p:cNvPr id="6" name="Rectangle 5"/>
          <p:cNvSpPr/>
          <p:nvPr/>
        </p:nvSpPr>
        <p:spPr>
          <a:xfrm>
            <a:off x="0" y="5270386"/>
            <a:ext cx="9144000" cy="11000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60007" y="5663436"/>
            <a:ext cx="4190115" cy="584776"/>
          </a:xfrm>
          <a:prstGeom prst="rect">
            <a:avLst/>
          </a:prstGeom>
          <a:noFill/>
        </p:spPr>
        <p:txBody>
          <a:bodyPr wrap="square" rtlCol="0">
            <a:spAutoFit/>
          </a:bodyPr>
          <a:lstStyle/>
          <a:p>
            <a:r>
              <a:rPr lang="en-US" sz="3200" dirty="0" smtClean="0">
                <a:solidFill>
                  <a:schemeClr val="bg1"/>
                </a:solidFill>
              </a:rPr>
              <a:t>Network scale</a:t>
            </a:r>
            <a:endParaRPr lang="en-US" sz="3200" dirty="0">
              <a:solidFill>
                <a:schemeClr val="bg1"/>
              </a:solidFill>
            </a:endParaRPr>
          </a:p>
        </p:txBody>
      </p:sp>
      <p:sp>
        <p:nvSpPr>
          <p:cNvPr id="2" name="TextBox 1"/>
          <p:cNvSpPr txBox="1"/>
          <p:nvPr/>
        </p:nvSpPr>
        <p:spPr>
          <a:xfrm>
            <a:off x="260007" y="5294104"/>
            <a:ext cx="3260089" cy="369332"/>
          </a:xfrm>
          <a:prstGeom prst="rect">
            <a:avLst/>
          </a:prstGeom>
          <a:noFill/>
        </p:spPr>
        <p:txBody>
          <a:bodyPr wrap="square" rtlCol="0">
            <a:spAutoFit/>
          </a:bodyPr>
          <a:lstStyle/>
          <a:p>
            <a:r>
              <a:rPr lang="en-US" dirty="0" smtClean="0"/>
              <a:t>Customers</a:t>
            </a:r>
            <a:endParaRPr lang="en-US" dirty="0"/>
          </a:p>
        </p:txBody>
      </p:sp>
    </p:spTree>
    <p:extLst>
      <p:ext uri="{BB962C8B-B14F-4D97-AF65-F5344CB8AC3E}">
        <p14:creationId xmlns:p14="http://schemas.microsoft.com/office/powerpoint/2010/main" val="1928029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5.ComputerRoo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02" y="0"/>
            <a:ext cx="9161402" cy="6858000"/>
          </a:xfrm>
          <a:prstGeom prst="rect">
            <a:avLst/>
          </a:prstGeom>
        </p:spPr>
      </p:pic>
      <p:sp>
        <p:nvSpPr>
          <p:cNvPr id="5" name="Rectangle 4"/>
          <p:cNvSpPr/>
          <p:nvPr/>
        </p:nvSpPr>
        <p:spPr>
          <a:xfrm>
            <a:off x="0" y="5260385"/>
            <a:ext cx="9144000" cy="11000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60007" y="5663436"/>
            <a:ext cx="6750185" cy="584776"/>
          </a:xfrm>
          <a:prstGeom prst="rect">
            <a:avLst/>
          </a:prstGeom>
          <a:noFill/>
        </p:spPr>
        <p:txBody>
          <a:bodyPr wrap="square" rtlCol="0">
            <a:spAutoFit/>
          </a:bodyPr>
          <a:lstStyle/>
          <a:p>
            <a:r>
              <a:rPr lang="en-US" sz="3200" dirty="0" smtClean="0">
                <a:solidFill>
                  <a:schemeClr val="bg1"/>
                </a:solidFill>
              </a:rPr>
              <a:t>Redundant local infrastructure</a:t>
            </a:r>
            <a:endParaRPr lang="en-US" sz="3200" dirty="0">
              <a:solidFill>
                <a:schemeClr val="bg1"/>
              </a:solidFill>
            </a:endParaRPr>
          </a:p>
        </p:txBody>
      </p:sp>
    </p:spTree>
    <p:extLst>
      <p:ext uri="{BB962C8B-B14F-4D97-AF65-F5344CB8AC3E}">
        <p14:creationId xmlns:p14="http://schemas.microsoft.com/office/powerpoint/2010/main" val="17785430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m-DigitalResourc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3" y="0"/>
            <a:ext cx="9172643" cy="6858000"/>
          </a:xfrm>
          <a:prstGeom prst="rect">
            <a:avLst/>
          </a:prstGeom>
        </p:spPr>
      </p:pic>
      <p:sp>
        <p:nvSpPr>
          <p:cNvPr id="8" name="TextBox 7"/>
          <p:cNvSpPr txBox="1"/>
          <p:nvPr/>
        </p:nvSpPr>
        <p:spPr>
          <a:xfrm>
            <a:off x="290008" y="4248919"/>
            <a:ext cx="1980054" cy="646331"/>
          </a:xfrm>
          <a:prstGeom prst="rect">
            <a:avLst/>
          </a:prstGeom>
          <a:noFill/>
        </p:spPr>
        <p:txBody>
          <a:bodyPr wrap="square" rtlCol="0">
            <a:spAutoFit/>
          </a:bodyPr>
          <a:lstStyle/>
          <a:p>
            <a:r>
              <a:rPr lang="en-US" sz="3600" dirty="0" smtClean="0">
                <a:solidFill>
                  <a:schemeClr val="bg1"/>
                </a:solidFill>
              </a:rPr>
              <a:t>NOW</a:t>
            </a:r>
            <a:endParaRPr lang="en-US" sz="3600" dirty="0">
              <a:solidFill>
                <a:schemeClr val="bg1"/>
              </a:solidFill>
            </a:endParaRPr>
          </a:p>
        </p:txBody>
      </p:sp>
    </p:spTree>
    <p:extLst>
      <p:ext uri="{BB962C8B-B14F-4D97-AF65-F5344CB8AC3E}">
        <p14:creationId xmlns:p14="http://schemas.microsoft.com/office/powerpoint/2010/main" val="2491115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D-100304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7" y="0"/>
            <a:ext cx="9129237" cy="6858000"/>
          </a:xfrm>
          <a:prstGeom prst="rect">
            <a:avLst/>
          </a:prstGeom>
        </p:spPr>
      </p:pic>
      <p:sp>
        <p:nvSpPr>
          <p:cNvPr id="5" name="Rectangle 4"/>
          <p:cNvSpPr/>
          <p:nvPr/>
        </p:nvSpPr>
        <p:spPr>
          <a:xfrm>
            <a:off x="0" y="5260385"/>
            <a:ext cx="9144000" cy="11000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50008" y="5725070"/>
            <a:ext cx="7990218" cy="646331"/>
          </a:xfrm>
          <a:prstGeom prst="rect">
            <a:avLst/>
          </a:prstGeom>
          <a:noFill/>
        </p:spPr>
        <p:txBody>
          <a:bodyPr wrap="square" rtlCol="0">
            <a:spAutoFit/>
          </a:bodyPr>
          <a:lstStyle/>
          <a:p>
            <a:r>
              <a:rPr lang="en-US" dirty="0" smtClean="0">
                <a:solidFill>
                  <a:schemeClr val="bg1"/>
                </a:solidFill>
              </a:rPr>
              <a:t>The scarce factor is not information; it is attention and especially human attention.</a:t>
            </a:r>
          </a:p>
          <a:p>
            <a:pPr algn="r"/>
            <a:r>
              <a:rPr lang="en-US" dirty="0" smtClean="0">
                <a:solidFill>
                  <a:schemeClr val="bg1"/>
                </a:solidFill>
              </a:rPr>
              <a:t>Herb Simon</a:t>
            </a:r>
            <a:endParaRPr lang="en-US" dirty="0">
              <a:solidFill>
                <a:schemeClr val="bg1"/>
              </a:solidFill>
            </a:endParaRPr>
          </a:p>
        </p:txBody>
      </p:sp>
      <p:sp>
        <p:nvSpPr>
          <p:cNvPr id="7" name="TextBox 6"/>
          <p:cNvSpPr txBox="1"/>
          <p:nvPr/>
        </p:nvSpPr>
        <p:spPr>
          <a:xfrm>
            <a:off x="260007" y="5294104"/>
            <a:ext cx="3260089" cy="369332"/>
          </a:xfrm>
          <a:prstGeom prst="rect">
            <a:avLst/>
          </a:prstGeom>
          <a:noFill/>
        </p:spPr>
        <p:txBody>
          <a:bodyPr wrap="square" rtlCol="0">
            <a:spAutoFit/>
          </a:bodyPr>
          <a:lstStyle/>
          <a:p>
            <a:r>
              <a:rPr lang="en-US" dirty="0" smtClean="0"/>
              <a:t>Customers</a:t>
            </a:r>
            <a:endParaRPr lang="en-US" dirty="0"/>
          </a:p>
        </p:txBody>
      </p:sp>
    </p:spTree>
    <p:extLst>
      <p:ext uri="{BB962C8B-B14F-4D97-AF65-F5344CB8AC3E}">
        <p14:creationId xmlns:p14="http://schemas.microsoft.com/office/powerpoint/2010/main" val="484083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304"/>
            <a:ext cx="8229600" cy="1503362"/>
          </a:xfrm>
        </p:spPr>
        <p:txBody>
          <a:bodyPr>
            <a:normAutofit fontScale="90000"/>
          </a:bodyPr>
          <a:lstStyle/>
          <a:p>
            <a:r>
              <a:rPr lang="en-US" sz="3600" dirty="0" smtClean="0"/>
              <a:t>People come to us </a:t>
            </a:r>
            <a:r>
              <a:rPr lang="en-US" sz="6700" b="1" dirty="0" smtClean="0">
                <a:solidFill>
                  <a:srgbClr val="0000FF"/>
                </a:solidFill>
              </a:rPr>
              <a:t>PLUS</a:t>
            </a:r>
            <a:r>
              <a:rPr lang="en-US" sz="3600" dirty="0" smtClean="0"/>
              <a:t/>
            </a:r>
            <a:br>
              <a:rPr lang="en-US" sz="3600" dirty="0" smtClean="0"/>
            </a:br>
            <a:r>
              <a:rPr lang="en-US" sz="3600" dirty="0" smtClean="0"/>
              <a:t>we </a:t>
            </a:r>
            <a:r>
              <a:rPr lang="en-US" sz="6700" dirty="0" smtClean="0">
                <a:solidFill>
                  <a:srgbClr val="008000"/>
                </a:solidFill>
              </a:rPr>
              <a:t>go</a:t>
            </a:r>
            <a:r>
              <a:rPr lang="en-US" sz="3600" dirty="0" smtClean="0"/>
              <a:t> to people</a:t>
            </a:r>
            <a:endParaRPr lang="en-US" sz="3600" dirty="0"/>
          </a:p>
        </p:txBody>
      </p:sp>
      <p:sp>
        <p:nvSpPr>
          <p:cNvPr id="3" name="Content Placeholder 2"/>
          <p:cNvSpPr>
            <a:spLocks noGrp="1"/>
          </p:cNvSpPr>
          <p:nvPr>
            <p:ph idx="1"/>
          </p:nvPr>
        </p:nvSpPr>
        <p:spPr>
          <a:xfrm>
            <a:off x="182034" y="2700867"/>
            <a:ext cx="2844800" cy="3553883"/>
          </a:xfrm>
        </p:spPr>
        <p:txBody>
          <a:bodyPr/>
          <a:lstStyle/>
          <a:p>
            <a:pPr marL="0" indent="0" algn="ctr">
              <a:buNone/>
            </a:pPr>
            <a:r>
              <a:rPr lang="en-US" dirty="0" smtClean="0"/>
              <a:t>The library as </a:t>
            </a:r>
          </a:p>
          <a:p>
            <a:pPr marL="0" indent="0" algn="ctr">
              <a:buNone/>
            </a:pPr>
            <a:r>
              <a:rPr lang="en-US" dirty="0"/>
              <a:t>p</a:t>
            </a:r>
            <a:r>
              <a:rPr lang="en-US" dirty="0" smtClean="0"/>
              <a:t>lace becomes </a:t>
            </a:r>
          </a:p>
          <a:p>
            <a:pPr marL="0" indent="0" algn="ctr">
              <a:buNone/>
            </a:pPr>
            <a:r>
              <a:rPr lang="en-US" dirty="0" smtClean="0"/>
              <a:t>the library as </a:t>
            </a:r>
          </a:p>
          <a:p>
            <a:pPr marL="0" indent="0" algn="ctr">
              <a:buNone/>
            </a:pPr>
            <a:r>
              <a:rPr lang="en-US" dirty="0" smtClean="0"/>
              <a:t>placeless </a:t>
            </a:r>
          </a:p>
          <a:p>
            <a:pPr marL="0" indent="0" algn="ctr">
              <a:buNone/>
            </a:pPr>
            <a:r>
              <a:rPr lang="en-US" dirty="0" smtClean="0"/>
              <a:t>resource</a:t>
            </a:r>
            <a:endParaRPr lang="en-US" dirty="0"/>
          </a:p>
        </p:txBody>
      </p:sp>
      <p:pic>
        <p:nvPicPr>
          <p:cNvPr id="4" name="Picture 3" descr="fotolia_628252parole-aux-enfants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2666" y="2349500"/>
            <a:ext cx="6011333" cy="4508500"/>
          </a:xfrm>
          <a:prstGeom prst="rect">
            <a:avLst/>
          </a:prstGeom>
        </p:spPr>
      </p:pic>
    </p:spTree>
    <p:extLst>
      <p:ext uri="{BB962C8B-B14F-4D97-AF65-F5344CB8AC3E}">
        <p14:creationId xmlns:p14="http://schemas.microsoft.com/office/powerpoint/2010/main" val="2137132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8949" y="190014"/>
            <a:ext cx="1571193" cy="1371720"/>
          </a:xfrm>
          <a:prstGeom prst="rect">
            <a:avLst/>
          </a:prstGeom>
        </p:spPr>
      </p:pic>
      <p:pic>
        <p:nvPicPr>
          <p:cNvPr id="5" name="Picture 4" descr="Screen shot 2013-05-11 at 4.06.1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0181" y="1371720"/>
            <a:ext cx="1723796" cy="1810232"/>
          </a:xfrm>
          <a:prstGeom prst="rect">
            <a:avLst/>
          </a:prstGeom>
        </p:spPr>
      </p:pic>
      <p:pic>
        <p:nvPicPr>
          <p:cNvPr id="6" name="Picture 5" descr="7842046_orig.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1909" y="3936394"/>
            <a:ext cx="2040547" cy="2304061"/>
          </a:xfrm>
          <a:prstGeom prst="rect">
            <a:avLst/>
          </a:prstGeom>
        </p:spPr>
      </p:pic>
      <p:pic>
        <p:nvPicPr>
          <p:cNvPr id="7" name="Picture 6" descr="c4.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0231" y="3936394"/>
            <a:ext cx="1889554" cy="2131345"/>
          </a:xfrm>
          <a:prstGeom prst="rect">
            <a:avLst/>
          </a:prstGeom>
        </p:spPr>
      </p:pic>
      <p:pic>
        <p:nvPicPr>
          <p:cNvPr id="8" name="Picture 7" descr="c-green-lo.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9888" y="1371720"/>
            <a:ext cx="2252185" cy="2252185"/>
          </a:xfrm>
          <a:prstGeom prst="rect">
            <a:avLst/>
          </a:prstGeom>
        </p:spPr>
      </p:pic>
      <p:sp>
        <p:nvSpPr>
          <p:cNvPr id="9" name="TextBox 8"/>
          <p:cNvSpPr txBox="1"/>
          <p:nvPr/>
        </p:nvSpPr>
        <p:spPr>
          <a:xfrm>
            <a:off x="3000082" y="2013509"/>
            <a:ext cx="3090084" cy="1938992"/>
          </a:xfrm>
          <a:prstGeom prst="rect">
            <a:avLst/>
          </a:prstGeom>
          <a:noFill/>
        </p:spPr>
        <p:txBody>
          <a:bodyPr wrap="square" rtlCol="0">
            <a:spAutoFit/>
          </a:bodyPr>
          <a:lstStyle/>
          <a:p>
            <a:pPr algn="ctr"/>
            <a:r>
              <a:rPr lang="en-US" sz="4000" b="1" dirty="0" smtClean="0">
                <a:solidFill>
                  <a:srgbClr val="0000FF"/>
                </a:solidFill>
              </a:rPr>
              <a:t>Ways to </a:t>
            </a:r>
          </a:p>
          <a:p>
            <a:pPr algn="ctr"/>
            <a:endParaRPr lang="en-US" sz="4000" b="1" dirty="0">
              <a:solidFill>
                <a:srgbClr val="0000FF"/>
              </a:solidFill>
            </a:endParaRPr>
          </a:p>
          <a:p>
            <a:pPr algn="ctr"/>
            <a:r>
              <a:rPr lang="en-US" sz="4000" b="1" dirty="0" smtClean="0">
                <a:solidFill>
                  <a:srgbClr val="0000FF"/>
                </a:solidFill>
              </a:rPr>
              <a:t>Add Value</a:t>
            </a:r>
            <a:endParaRPr lang="en-US" sz="4000" b="1" dirty="0">
              <a:solidFill>
                <a:srgbClr val="0000FF"/>
              </a:solidFill>
            </a:endParaRPr>
          </a:p>
        </p:txBody>
      </p:sp>
    </p:spTree>
    <p:extLst>
      <p:ext uri="{BB962C8B-B14F-4D97-AF65-F5344CB8AC3E}">
        <p14:creationId xmlns:p14="http://schemas.microsoft.com/office/powerpoint/2010/main" val="2033418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mmunity-istockphot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0" y="5260385"/>
            <a:ext cx="9144000" cy="11000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60007" y="5663436"/>
            <a:ext cx="6750185" cy="584776"/>
          </a:xfrm>
          <a:prstGeom prst="rect">
            <a:avLst/>
          </a:prstGeom>
          <a:noFill/>
        </p:spPr>
        <p:txBody>
          <a:bodyPr wrap="square" rtlCol="0">
            <a:spAutoFit/>
          </a:bodyPr>
          <a:lstStyle/>
          <a:p>
            <a:r>
              <a:rPr lang="en-US" sz="3200" dirty="0" smtClean="0">
                <a:solidFill>
                  <a:schemeClr val="bg1"/>
                </a:solidFill>
              </a:rPr>
              <a:t>Community</a:t>
            </a:r>
            <a:endParaRPr lang="en-US" sz="3200" dirty="0">
              <a:solidFill>
                <a:schemeClr val="bg1"/>
              </a:solidFill>
            </a:endParaRPr>
          </a:p>
        </p:txBody>
      </p:sp>
    </p:spTree>
    <p:extLst>
      <p:ext uri="{BB962C8B-B14F-4D97-AF65-F5344CB8AC3E}">
        <p14:creationId xmlns:p14="http://schemas.microsoft.com/office/powerpoint/2010/main" val="13037084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wamotoScott_EdgarStreetTowers-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5" y="0"/>
            <a:ext cx="5343896" cy="6858000"/>
          </a:xfrm>
          <a:prstGeom prst="rect">
            <a:avLst/>
          </a:prstGeom>
        </p:spPr>
      </p:pic>
      <p:sp>
        <p:nvSpPr>
          <p:cNvPr id="5" name="TextBox 4"/>
          <p:cNvSpPr txBox="1"/>
          <p:nvPr/>
        </p:nvSpPr>
        <p:spPr>
          <a:xfrm>
            <a:off x="5740158" y="1630119"/>
            <a:ext cx="3270090" cy="3170099"/>
          </a:xfrm>
          <a:prstGeom prst="rect">
            <a:avLst/>
          </a:prstGeom>
          <a:noFill/>
        </p:spPr>
        <p:txBody>
          <a:bodyPr wrap="square" rtlCol="0">
            <a:spAutoFit/>
          </a:bodyPr>
          <a:lstStyle/>
          <a:p>
            <a:pPr algn="ctr"/>
            <a:r>
              <a:rPr lang="en-US" sz="4000" dirty="0" smtClean="0">
                <a:solidFill>
                  <a:srgbClr val="0000FF"/>
                </a:solidFill>
              </a:rPr>
              <a:t>Building </a:t>
            </a:r>
          </a:p>
          <a:p>
            <a:pPr algn="ctr"/>
            <a:endParaRPr lang="en-US" sz="4000" dirty="0">
              <a:solidFill>
                <a:srgbClr val="0000FF"/>
              </a:solidFill>
            </a:endParaRPr>
          </a:p>
          <a:p>
            <a:pPr algn="ctr"/>
            <a:r>
              <a:rPr lang="en-US" sz="4000" dirty="0" smtClean="0">
                <a:solidFill>
                  <a:srgbClr val="0000FF"/>
                </a:solidFill>
              </a:rPr>
              <a:t>New Virtual</a:t>
            </a:r>
          </a:p>
          <a:p>
            <a:pPr algn="ctr"/>
            <a:endParaRPr lang="en-US" sz="4000" dirty="0">
              <a:solidFill>
                <a:srgbClr val="0000FF"/>
              </a:solidFill>
            </a:endParaRPr>
          </a:p>
          <a:p>
            <a:pPr algn="ctr"/>
            <a:r>
              <a:rPr lang="en-US" sz="4000" dirty="0" smtClean="0">
                <a:solidFill>
                  <a:srgbClr val="0000FF"/>
                </a:solidFill>
              </a:rPr>
              <a:t>Communities</a:t>
            </a:r>
            <a:endParaRPr lang="en-US" sz="4000" dirty="0">
              <a:solidFill>
                <a:srgbClr val="0000FF"/>
              </a:solidFill>
            </a:endParaRPr>
          </a:p>
        </p:txBody>
      </p:sp>
    </p:spTree>
    <p:extLst>
      <p:ext uri="{BB962C8B-B14F-4D97-AF65-F5344CB8AC3E}">
        <p14:creationId xmlns:p14="http://schemas.microsoft.com/office/powerpoint/2010/main" val="315896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ntent_highlight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926882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textMatters_TWITTER_BI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968" y="0"/>
            <a:ext cx="6858000" cy="6858000"/>
          </a:xfrm>
          <a:prstGeom prst="rect">
            <a:avLst/>
          </a:prstGeom>
        </p:spPr>
      </p:pic>
    </p:spTree>
    <p:extLst>
      <p:ext uri="{BB962C8B-B14F-4D97-AF65-F5344CB8AC3E}">
        <p14:creationId xmlns:p14="http://schemas.microsoft.com/office/powerpoint/2010/main" val="4259564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133982502_e93ed71bd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1" y="5604"/>
            <a:ext cx="9151412" cy="6852396"/>
          </a:xfrm>
          <a:prstGeom prst="rect">
            <a:avLst/>
          </a:prstGeom>
        </p:spPr>
      </p:pic>
    </p:spTree>
    <p:extLst>
      <p:ext uri="{BB962C8B-B14F-4D97-AF65-F5344CB8AC3E}">
        <p14:creationId xmlns:p14="http://schemas.microsoft.com/office/powerpoint/2010/main" val="38876621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741" y="0"/>
            <a:ext cx="8229600" cy="1143000"/>
          </a:xfrm>
        </p:spPr>
        <p:txBody>
          <a:bodyPr/>
          <a:lstStyle/>
          <a:p>
            <a:r>
              <a:rPr lang="en-US" dirty="0" smtClean="0">
                <a:solidFill>
                  <a:srgbClr val="0000FF"/>
                </a:solidFill>
              </a:rPr>
              <a:t>Edward </a:t>
            </a:r>
            <a:r>
              <a:rPr lang="en-US" dirty="0" err="1" smtClean="0">
                <a:solidFill>
                  <a:srgbClr val="0000FF"/>
                </a:solidFill>
              </a:rPr>
              <a:t>Tufte</a:t>
            </a:r>
            <a:r>
              <a:rPr lang="en-US" dirty="0" smtClean="0">
                <a:solidFill>
                  <a:srgbClr val="0000FF"/>
                </a:solidFill>
              </a:rPr>
              <a:t> &amp; Richard Wurman</a:t>
            </a:r>
            <a:endParaRPr lang="en-US" dirty="0">
              <a:solidFill>
                <a:srgbClr val="0000FF"/>
              </a:solidFill>
            </a:endParaRPr>
          </a:p>
        </p:txBody>
      </p:sp>
      <p:pic>
        <p:nvPicPr>
          <p:cNvPr id="4" name="Picture 3" descr="719P4NWTPCL._SY300_.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1494"/>
            <a:ext cx="2050880" cy="3032298"/>
          </a:xfrm>
          <a:prstGeom prst="rect">
            <a:avLst/>
          </a:prstGeom>
        </p:spPr>
      </p:pic>
      <p:pic>
        <p:nvPicPr>
          <p:cNvPr id="6" name="Picture 5" descr="510BYRBQT4L._SY300_.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6518" y="1812550"/>
            <a:ext cx="2274058" cy="3202898"/>
          </a:xfrm>
          <a:prstGeom prst="rect">
            <a:avLst/>
          </a:prstGeom>
        </p:spPr>
      </p:pic>
      <p:pic>
        <p:nvPicPr>
          <p:cNvPr id="7" name="Picture 6" descr="51FN3Y4WG6L._SY300_.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2947" y="3548424"/>
            <a:ext cx="2190370" cy="3193627"/>
          </a:xfrm>
          <a:prstGeom prst="rect">
            <a:avLst/>
          </a:prstGeom>
        </p:spPr>
      </p:pic>
      <p:pic>
        <p:nvPicPr>
          <p:cNvPr id="8" name="Picture 7" descr="41c-NHNh4aL._SY300_.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6847" y="2248273"/>
            <a:ext cx="2159000" cy="3810000"/>
          </a:xfrm>
          <a:prstGeom prst="rect">
            <a:avLst/>
          </a:prstGeom>
        </p:spPr>
      </p:pic>
    </p:spTree>
    <p:extLst>
      <p:ext uri="{BB962C8B-B14F-4D97-AF65-F5344CB8AC3E}">
        <p14:creationId xmlns:p14="http://schemas.microsoft.com/office/powerpoint/2010/main" val="19265386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14061" y="404279"/>
            <a:ext cx="2685435" cy="6363331"/>
          </a:xfrm>
        </p:spPr>
        <p:txBody>
          <a:bodyPr>
            <a:normAutofit fontScale="92500" lnSpcReduction="20000"/>
          </a:bodyPr>
          <a:lstStyle/>
          <a:p>
            <a:pPr marL="0" indent="0">
              <a:buNone/>
            </a:pPr>
            <a:r>
              <a:rPr lang="en-US" sz="6500" b="1" dirty="0" smtClean="0">
                <a:solidFill>
                  <a:srgbClr val="3366FF"/>
                </a:solidFill>
              </a:rPr>
              <a:t>L</a:t>
            </a:r>
            <a:r>
              <a:rPr lang="en-US" dirty="0" smtClean="0"/>
              <a:t> </a:t>
            </a:r>
            <a:r>
              <a:rPr lang="en-US" dirty="0" err="1" smtClean="0"/>
              <a:t>ocation</a:t>
            </a:r>
            <a:endParaRPr lang="en-US" dirty="0" smtClean="0"/>
          </a:p>
          <a:p>
            <a:pPr marL="0" indent="0">
              <a:buNone/>
            </a:pPr>
            <a:endParaRPr lang="en-US" dirty="0"/>
          </a:p>
          <a:p>
            <a:pPr marL="0" indent="0">
              <a:buNone/>
            </a:pPr>
            <a:r>
              <a:rPr lang="en-US" sz="6000" b="1" dirty="0" smtClean="0">
                <a:solidFill>
                  <a:srgbClr val="3366FF"/>
                </a:solidFill>
              </a:rPr>
              <a:t>A</a:t>
            </a:r>
            <a:r>
              <a:rPr lang="en-US" dirty="0" smtClean="0"/>
              <a:t> </a:t>
            </a:r>
            <a:r>
              <a:rPr lang="en-US" dirty="0" err="1" smtClean="0"/>
              <a:t>lphabetical</a:t>
            </a:r>
            <a:endParaRPr lang="en-US" dirty="0" smtClean="0"/>
          </a:p>
          <a:p>
            <a:pPr marL="0" indent="0">
              <a:buNone/>
            </a:pPr>
            <a:endParaRPr lang="en-US" dirty="0"/>
          </a:p>
          <a:p>
            <a:pPr marL="0" indent="0">
              <a:buNone/>
            </a:pPr>
            <a:r>
              <a:rPr lang="en-US" sz="6000" b="1" dirty="0" smtClean="0">
                <a:solidFill>
                  <a:srgbClr val="3366FF"/>
                </a:solidFill>
              </a:rPr>
              <a:t>T</a:t>
            </a:r>
            <a:r>
              <a:rPr lang="en-US" dirty="0" smtClean="0"/>
              <a:t> </a:t>
            </a:r>
            <a:r>
              <a:rPr lang="en-US" dirty="0" err="1" smtClean="0"/>
              <a:t>ime</a:t>
            </a:r>
            <a:endParaRPr lang="en-US" dirty="0" smtClean="0"/>
          </a:p>
          <a:p>
            <a:pPr marL="0" indent="0">
              <a:buNone/>
            </a:pPr>
            <a:endParaRPr lang="en-US" dirty="0"/>
          </a:p>
          <a:p>
            <a:pPr marL="0" indent="0">
              <a:buNone/>
            </a:pPr>
            <a:r>
              <a:rPr lang="en-US" sz="6000" b="1" dirty="0" smtClean="0">
                <a:solidFill>
                  <a:srgbClr val="3366FF"/>
                </a:solidFill>
              </a:rPr>
              <a:t>C</a:t>
            </a:r>
            <a:r>
              <a:rPr lang="en-US" dirty="0" smtClean="0"/>
              <a:t> </a:t>
            </a:r>
            <a:r>
              <a:rPr lang="en-US" dirty="0" err="1" smtClean="0"/>
              <a:t>ategory</a:t>
            </a:r>
            <a:endParaRPr lang="en-US" dirty="0" smtClean="0"/>
          </a:p>
          <a:p>
            <a:pPr marL="0" indent="0">
              <a:buNone/>
            </a:pPr>
            <a:endParaRPr lang="en-US" dirty="0"/>
          </a:p>
          <a:p>
            <a:pPr marL="0" indent="0">
              <a:buNone/>
            </a:pPr>
            <a:r>
              <a:rPr lang="en-US" sz="6000" b="1" dirty="0" smtClean="0">
                <a:solidFill>
                  <a:srgbClr val="3366FF"/>
                </a:solidFill>
              </a:rPr>
              <a:t>H</a:t>
            </a:r>
            <a:r>
              <a:rPr lang="en-US" dirty="0" smtClean="0"/>
              <a:t> </a:t>
            </a:r>
            <a:r>
              <a:rPr lang="en-US" dirty="0" err="1" smtClean="0"/>
              <a:t>ierarchy</a:t>
            </a:r>
            <a:endParaRPr lang="en-US" dirty="0"/>
          </a:p>
        </p:txBody>
      </p:sp>
      <p:pic>
        <p:nvPicPr>
          <p:cNvPr id="5" name="Picture 4" descr="5265833082_db5ba3f1d4_z.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747834" cy="6858000"/>
          </a:xfrm>
          <a:prstGeom prst="rect">
            <a:avLst/>
          </a:prstGeom>
        </p:spPr>
      </p:pic>
    </p:spTree>
    <p:extLst>
      <p:ext uri="{BB962C8B-B14F-4D97-AF65-F5344CB8AC3E}">
        <p14:creationId xmlns:p14="http://schemas.microsoft.com/office/powerpoint/2010/main" val="6905216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4-27 at 4.58.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5" name="Rectangle 4"/>
          <p:cNvSpPr/>
          <p:nvPr/>
        </p:nvSpPr>
        <p:spPr>
          <a:xfrm>
            <a:off x="1" y="5143366"/>
            <a:ext cx="9144000" cy="11000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1"/>
          <p:cNvSpPr>
            <a:spLocks noGrp="1"/>
          </p:cNvSpPr>
          <p:nvPr>
            <p:ph type="title"/>
          </p:nvPr>
        </p:nvSpPr>
        <p:spPr>
          <a:xfrm>
            <a:off x="248067" y="5355333"/>
            <a:ext cx="3296653" cy="720052"/>
          </a:xfrm>
        </p:spPr>
        <p:txBody>
          <a:bodyPr>
            <a:normAutofit/>
          </a:bodyPr>
          <a:lstStyle/>
          <a:p>
            <a:pPr algn="l"/>
            <a:r>
              <a:rPr lang="en-US" sz="3200" dirty="0" smtClean="0">
                <a:solidFill>
                  <a:srgbClr val="FFFFFF"/>
                </a:solidFill>
              </a:rPr>
              <a:t>Location</a:t>
            </a:r>
            <a:endParaRPr lang="en-US" sz="3200" dirty="0">
              <a:solidFill>
                <a:srgbClr val="FFFFFF"/>
              </a:solidFill>
            </a:endParaRPr>
          </a:p>
        </p:txBody>
      </p:sp>
    </p:spTree>
    <p:extLst>
      <p:ext uri="{BB962C8B-B14F-4D97-AF65-F5344CB8AC3E}">
        <p14:creationId xmlns:p14="http://schemas.microsoft.com/office/powerpoint/2010/main" val="31315304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D_WurmanRS_Tokyo_Covers_64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2" y="-1"/>
            <a:ext cx="8911061" cy="6858001"/>
          </a:xfrm>
          <a:prstGeom prst="rect">
            <a:avLst/>
          </a:prstGeom>
        </p:spPr>
      </p:pic>
    </p:spTree>
    <p:extLst>
      <p:ext uri="{BB962C8B-B14F-4D97-AF65-F5344CB8AC3E}">
        <p14:creationId xmlns:p14="http://schemas.microsoft.com/office/powerpoint/2010/main" val="3573279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621"/>
            <a:ext cx="8229600" cy="1143000"/>
          </a:xfrm>
        </p:spPr>
        <p:txBody>
          <a:bodyPr/>
          <a:lstStyle/>
          <a:p>
            <a:r>
              <a:rPr lang="en-US" dirty="0" smtClean="0">
                <a:solidFill>
                  <a:srgbClr val="0000FF"/>
                </a:solidFill>
              </a:rPr>
              <a:t>Alphabetical Order</a:t>
            </a:r>
            <a:endParaRPr lang="en-US" dirty="0">
              <a:solidFill>
                <a:srgbClr val="0000FF"/>
              </a:solidFill>
            </a:endParaRPr>
          </a:p>
        </p:txBody>
      </p:sp>
      <p:pic>
        <p:nvPicPr>
          <p:cNvPr id="4" name="Picture 3" descr="4298224296_acc14a4573_z.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2336" y="1491804"/>
            <a:ext cx="3040661" cy="3098763"/>
          </a:xfrm>
          <a:prstGeom prst="rect">
            <a:avLst/>
          </a:prstGeom>
        </p:spPr>
      </p:pic>
      <p:pic>
        <p:nvPicPr>
          <p:cNvPr id="5" name="Picture 4" descr="3709288994_08b41122d1_z.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03" y="2499862"/>
            <a:ext cx="2438400" cy="3251200"/>
          </a:xfrm>
          <a:prstGeom prst="rect">
            <a:avLst/>
          </a:prstGeom>
        </p:spPr>
      </p:pic>
      <p:pic>
        <p:nvPicPr>
          <p:cNvPr id="6" name="Picture 5" descr="389524050_be55eba428_z.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0891" y="2377904"/>
            <a:ext cx="2543540" cy="3716589"/>
          </a:xfrm>
          <a:prstGeom prst="rect">
            <a:avLst/>
          </a:prstGeom>
        </p:spPr>
      </p:pic>
      <p:pic>
        <p:nvPicPr>
          <p:cNvPr id="7" name="Picture 6" descr="7181811394_cdd022bdb3_c.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3013" y="5039952"/>
            <a:ext cx="2342091" cy="1818048"/>
          </a:xfrm>
          <a:prstGeom prst="rect">
            <a:avLst/>
          </a:prstGeom>
        </p:spPr>
      </p:pic>
    </p:spTree>
    <p:extLst>
      <p:ext uri="{BB962C8B-B14F-4D97-AF65-F5344CB8AC3E}">
        <p14:creationId xmlns:p14="http://schemas.microsoft.com/office/powerpoint/2010/main" val="38578682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4-27 at 5.32.5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0" y="5770912"/>
            <a:ext cx="9144000" cy="11000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267194" y="6005875"/>
            <a:ext cx="2462880" cy="852125"/>
          </a:xfrm>
        </p:spPr>
        <p:txBody>
          <a:bodyPr/>
          <a:lstStyle/>
          <a:p>
            <a:pPr algn="l"/>
            <a:r>
              <a:rPr lang="en-US" dirty="0" smtClean="0">
                <a:solidFill>
                  <a:srgbClr val="FFFFFF"/>
                </a:solidFill>
              </a:rPr>
              <a:t>Time</a:t>
            </a:r>
            <a:endParaRPr lang="en-US" dirty="0">
              <a:solidFill>
                <a:srgbClr val="FFFFFF"/>
              </a:solidFill>
            </a:endParaRPr>
          </a:p>
        </p:txBody>
      </p:sp>
    </p:spTree>
    <p:extLst>
      <p:ext uri="{BB962C8B-B14F-4D97-AF65-F5344CB8AC3E}">
        <p14:creationId xmlns:p14="http://schemas.microsoft.com/office/powerpoint/2010/main" val="20176019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800px-Minar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6" y="1548208"/>
            <a:ext cx="9149036" cy="4357228"/>
          </a:xfrm>
          <a:prstGeom prst="rect">
            <a:avLst/>
          </a:prstGeom>
        </p:spPr>
      </p:pic>
      <p:sp>
        <p:nvSpPr>
          <p:cNvPr id="5" name="Title 1"/>
          <p:cNvSpPr>
            <a:spLocks noGrp="1"/>
          </p:cNvSpPr>
          <p:nvPr>
            <p:ph type="title"/>
          </p:nvPr>
        </p:nvSpPr>
        <p:spPr>
          <a:xfrm>
            <a:off x="457200" y="0"/>
            <a:ext cx="8229600" cy="852125"/>
          </a:xfrm>
        </p:spPr>
        <p:txBody>
          <a:bodyPr/>
          <a:lstStyle/>
          <a:p>
            <a:r>
              <a:rPr lang="en-US" dirty="0" smtClean="0">
                <a:solidFill>
                  <a:srgbClr val="0000FF"/>
                </a:solidFill>
              </a:rPr>
              <a:t>Napoleon's March</a:t>
            </a:r>
            <a:endParaRPr lang="en-US" dirty="0">
              <a:solidFill>
                <a:srgbClr val="0000FF"/>
              </a:solidFill>
            </a:endParaRPr>
          </a:p>
        </p:txBody>
      </p:sp>
    </p:spTree>
    <p:extLst>
      <p:ext uri="{BB962C8B-B14F-4D97-AF65-F5344CB8AC3E}">
        <p14:creationId xmlns:p14="http://schemas.microsoft.com/office/powerpoint/2010/main" val="828285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052969929_5635c788bd_z.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6352" y="0"/>
            <a:ext cx="7327412" cy="6858000"/>
          </a:xfrm>
          <a:prstGeom prst="rect">
            <a:avLst/>
          </a:prstGeom>
        </p:spPr>
      </p:pic>
      <p:sp>
        <p:nvSpPr>
          <p:cNvPr id="6" name="Rectangle 5"/>
          <p:cNvSpPr/>
          <p:nvPr/>
        </p:nvSpPr>
        <p:spPr>
          <a:xfrm>
            <a:off x="0" y="4960853"/>
            <a:ext cx="9144000" cy="11000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260008" y="5190266"/>
            <a:ext cx="3856668" cy="870667"/>
          </a:xfrm>
        </p:spPr>
        <p:txBody>
          <a:bodyPr>
            <a:normAutofit/>
          </a:bodyPr>
          <a:lstStyle/>
          <a:p>
            <a:pPr algn="l"/>
            <a:r>
              <a:rPr lang="en-US" sz="3200" dirty="0" smtClean="0">
                <a:solidFill>
                  <a:srgbClr val="FFFFFF"/>
                </a:solidFill>
              </a:rPr>
              <a:t>Category</a:t>
            </a:r>
            <a:endParaRPr lang="en-US" sz="3200" dirty="0">
              <a:solidFill>
                <a:srgbClr val="FFFFFF"/>
              </a:solidFill>
            </a:endParaRPr>
          </a:p>
        </p:txBody>
      </p:sp>
    </p:spTree>
    <p:extLst>
      <p:ext uri="{BB962C8B-B14F-4D97-AF65-F5344CB8AC3E}">
        <p14:creationId xmlns:p14="http://schemas.microsoft.com/office/powerpoint/2010/main" val="31351623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uurman_detail_bi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89" y="0"/>
            <a:ext cx="6858000" cy="6858000"/>
          </a:xfrm>
          <a:prstGeom prst="rect">
            <a:avLst/>
          </a:prstGeom>
        </p:spPr>
      </p:pic>
    </p:spTree>
    <p:extLst>
      <p:ext uri="{BB962C8B-B14F-4D97-AF65-F5344CB8AC3E}">
        <p14:creationId xmlns:p14="http://schemas.microsoft.com/office/powerpoint/2010/main" val="6681330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04-27 at 6.03.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74" y="842854"/>
            <a:ext cx="3049930" cy="3044503"/>
          </a:xfrm>
          <a:prstGeom prst="rect">
            <a:avLst/>
          </a:prstGeom>
        </p:spPr>
      </p:pic>
      <p:pic>
        <p:nvPicPr>
          <p:cNvPr id="7" name="Picture 6" descr="2071965138_a1365cc246_z.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0400" y="287049"/>
            <a:ext cx="4644032" cy="6389629"/>
          </a:xfrm>
          <a:prstGeom prst="rect">
            <a:avLst/>
          </a:prstGeom>
        </p:spPr>
      </p:pic>
      <p:pic>
        <p:nvPicPr>
          <p:cNvPr id="2" name="Picture 1" descr="19568029_dd91e439f5_z.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087105"/>
            <a:ext cx="4153098" cy="2770895"/>
          </a:xfrm>
          <a:prstGeom prst="rect">
            <a:avLst/>
          </a:prstGeom>
        </p:spPr>
      </p:pic>
      <p:sp>
        <p:nvSpPr>
          <p:cNvPr id="6" name="Rectangle 5"/>
          <p:cNvSpPr/>
          <p:nvPr/>
        </p:nvSpPr>
        <p:spPr>
          <a:xfrm>
            <a:off x="0" y="4960853"/>
            <a:ext cx="9144000" cy="11000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197159" y="5245248"/>
            <a:ext cx="2656635" cy="833584"/>
          </a:xfrm>
        </p:spPr>
        <p:txBody>
          <a:bodyPr>
            <a:normAutofit/>
          </a:bodyPr>
          <a:lstStyle/>
          <a:p>
            <a:pPr algn="l"/>
            <a:r>
              <a:rPr lang="en-US" sz="3200" dirty="0" smtClean="0">
                <a:solidFill>
                  <a:srgbClr val="FFFFFF"/>
                </a:solidFill>
              </a:rPr>
              <a:t>Hierarchy</a:t>
            </a:r>
            <a:endParaRPr lang="en-US" sz="3200" dirty="0">
              <a:solidFill>
                <a:srgbClr val="FFFFFF"/>
              </a:solidFill>
            </a:endParaRPr>
          </a:p>
        </p:txBody>
      </p:sp>
    </p:spTree>
    <p:extLst>
      <p:ext uri="{BB962C8B-B14F-4D97-AF65-F5344CB8AC3E}">
        <p14:creationId xmlns:p14="http://schemas.microsoft.com/office/powerpoint/2010/main" val="2658265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acilities-Library-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637774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69"/>
            <a:ext cx="8229600" cy="815043"/>
          </a:xfrm>
        </p:spPr>
        <p:txBody>
          <a:bodyPr/>
          <a:lstStyle/>
          <a:p>
            <a:r>
              <a:rPr lang="en-US" dirty="0" smtClean="0">
                <a:solidFill>
                  <a:srgbClr val="0000FF"/>
                </a:solidFill>
              </a:rPr>
              <a:t>Hierarchy</a:t>
            </a:r>
            <a:endParaRPr lang="en-US" dirty="0">
              <a:solidFill>
                <a:srgbClr val="0000FF"/>
              </a:solidFill>
            </a:endParaRPr>
          </a:p>
        </p:txBody>
      </p:sp>
      <p:pic>
        <p:nvPicPr>
          <p:cNvPr id="4" name="Picture 3" descr="4581933054_802ce3415d_z.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408" y="1038319"/>
            <a:ext cx="7728173" cy="5518398"/>
          </a:xfrm>
          <a:prstGeom prst="rect">
            <a:avLst/>
          </a:prstGeom>
        </p:spPr>
      </p:pic>
    </p:spTree>
    <p:extLst>
      <p:ext uri="{BB962C8B-B14F-4D97-AF65-F5344CB8AC3E}">
        <p14:creationId xmlns:p14="http://schemas.microsoft.com/office/powerpoint/2010/main" val="18148323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s-39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57" y="481353"/>
            <a:ext cx="8919755" cy="6376647"/>
          </a:xfrm>
          <a:prstGeom prst="rect">
            <a:avLst/>
          </a:prstGeom>
        </p:spPr>
      </p:pic>
      <p:sp>
        <p:nvSpPr>
          <p:cNvPr id="6" name="Rectangle 5"/>
          <p:cNvSpPr/>
          <p:nvPr/>
        </p:nvSpPr>
        <p:spPr>
          <a:xfrm>
            <a:off x="-26857" y="4960853"/>
            <a:ext cx="9170857" cy="11000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245820" y="5149617"/>
            <a:ext cx="2899782" cy="780242"/>
          </a:xfrm>
        </p:spPr>
        <p:txBody>
          <a:bodyPr>
            <a:normAutofit/>
          </a:bodyPr>
          <a:lstStyle/>
          <a:p>
            <a:pPr algn="l"/>
            <a:r>
              <a:rPr lang="en-US" sz="3200" dirty="0" smtClean="0">
                <a:solidFill>
                  <a:srgbClr val="FFFFFF"/>
                </a:solidFill>
              </a:rPr>
              <a:t>Icons or Images</a:t>
            </a:r>
            <a:endParaRPr lang="en-US" sz="3200" dirty="0">
              <a:solidFill>
                <a:srgbClr val="FFFFFF"/>
              </a:solidFill>
            </a:endParaRPr>
          </a:p>
        </p:txBody>
      </p:sp>
    </p:spTree>
    <p:extLst>
      <p:ext uri="{BB962C8B-B14F-4D97-AF65-F5344CB8AC3E}">
        <p14:creationId xmlns:p14="http://schemas.microsoft.com/office/powerpoint/2010/main" val="5575120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59970"/>
            <a:ext cx="2917192" cy="2960794"/>
          </a:xfrm>
        </p:spPr>
        <p:txBody>
          <a:bodyPr>
            <a:normAutofit/>
          </a:bodyPr>
          <a:lstStyle/>
          <a:p>
            <a:r>
              <a:rPr lang="en-US" dirty="0" smtClean="0">
                <a:solidFill>
                  <a:srgbClr val="0000FF"/>
                </a:solidFill>
              </a:rPr>
              <a:t>Task or</a:t>
            </a:r>
            <a:br>
              <a:rPr lang="en-US" dirty="0" smtClean="0">
                <a:solidFill>
                  <a:srgbClr val="0000FF"/>
                </a:solidFill>
              </a:rPr>
            </a:br>
            <a:r>
              <a:rPr lang="en-US" dirty="0">
                <a:solidFill>
                  <a:srgbClr val="0000FF"/>
                </a:solidFill>
              </a:rPr>
              <a:t/>
            </a:r>
            <a:br>
              <a:rPr lang="en-US" dirty="0">
                <a:solidFill>
                  <a:srgbClr val="0000FF"/>
                </a:solidFill>
              </a:rPr>
            </a:br>
            <a:r>
              <a:rPr lang="en-US" dirty="0" smtClean="0">
                <a:solidFill>
                  <a:srgbClr val="0000FF"/>
                </a:solidFill>
              </a:rPr>
              <a:t> Service</a:t>
            </a:r>
            <a:endParaRPr lang="en-US" dirty="0">
              <a:solidFill>
                <a:srgbClr val="0000FF"/>
              </a:solidFill>
            </a:endParaRPr>
          </a:p>
        </p:txBody>
      </p:sp>
      <p:pic>
        <p:nvPicPr>
          <p:cNvPr id="4" name="Picture 3" descr="2929493440_3239f27283_z.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7558" y="948357"/>
            <a:ext cx="3819367" cy="5724578"/>
          </a:xfrm>
          <a:prstGeom prst="rect">
            <a:avLst/>
          </a:prstGeom>
        </p:spPr>
      </p:pic>
    </p:spTree>
    <p:extLst>
      <p:ext uri="{BB962C8B-B14F-4D97-AF65-F5344CB8AC3E}">
        <p14:creationId xmlns:p14="http://schemas.microsoft.com/office/powerpoint/2010/main" val="13627261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udienc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0" y="4960853"/>
            <a:ext cx="9144000" cy="11000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45820" y="5126565"/>
            <a:ext cx="2612992" cy="793053"/>
          </a:xfrm>
        </p:spPr>
        <p:txBody>
          <a:bodyPr>
            <a:normAutofit/>
          </a:bodyPr>
          <a:lstStyle/>
          <a:p>
            <a:r>
              <a:rPr lang="en-US" sz="3200" dirty="0" smtClean="0">
                <a:solidFill>
                  <a:schemeClr val="bg1"/>
                </a:solidFill>
              </a:rPr>
              <a:t>Audience</a:t>
            </a:r>
            <a:endParaRPr lang="en-US" sz="3200" dirty="0">
              <a:solidFill>
                <a:schemeClr val="bg1"/>
              </a:solidFill>
            </a:endParaRPr>
          </a:p>
        </p:txBody>
      </p:sp>
    </p:spTree>
    <p:extLst>
      <p:ext uri="{BB962C8B-B14F-4D97-AF65-F5344CB8AC3E}">
        <p14:creationId xmlns:p14="http://schemas.microsoft.com/office/powerpoint/2010/main" val="19881832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6-09 at 9.45.4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Tree>
    <p:extLst>
      <p:ext uri="{BB962C8B-B14F-4D97-AF65-F5344CB8AC3E}">
        <p14:creationId xmlns:p14="http://schemas.microsoft.com/office/powerpoint/2010/main" val="28681250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6-09 at 9.48.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54531" cy="6858001"/>
          </a:xfrm>
          <a:prstGeom prst="rect">
            <a:avLst/>
          </a:prstGeom>
        </p:spPr>
      </p:pic>
    </p:spTree>
    <p:extLst>
      <p:ext uri="{BB962C8B-B14F-4D97-AF65-F5344CB8AC3E}">
        <p14:creationId xmlns:p14="http://schemas.microsoft.com/office/powerpoint/2010/main" val="7365023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4-28 at 4.12.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87366" cy="3883699"/>
          </a:xfrm>
          <a:prstGeom prst="rect">
            <a:avLst/>
          </a:prstGeom>
        </p:spPr>
      </p:pic>
      <p:pic>
        <p:nvPicPr>
          <p:cNvPr id="5" name="Picture 4" descr="2351689760_d7d4c46c35_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495" y="4721356"/>
            <a:ext cx="1777922" cy="1777922"/>
          </a:xfrm>
          <a:prstGeom prst="rect">
            <a:avLst/>
          </a:prstGeom>
        </p:spPr>
      </p:pic>
      <p:pic>
        <p:nvPicPr>
          <p:cNvPr id="6" name="Picture 5" descr="Screen shot 2013-04-28 at 4.21.3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7167" y="3994206"/>
            <a:ext cx="2404081" cy="2789201"/>
          </a:xfrm>
          <a:prstGeom prst="rect">
            <a:avLst/>
          </a:prstGeom>
        </p:spPr>
      </p:pic>
      <p:pic>
        <p:nvPicPr>
          <p:cNvPr id="7" name="Picture 6" descr="5241346231_ef6537028c.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9261" y="5653107"/>
            <a:ext cx="4025900" cy="1130300"/>
          </a:xfrm>
          <a:prstGeom prst="rect">
            <a:avLst/>
          </a:prstGeom>
        </p:spPr>
      </p:pic>
      <p:pic>
        <p:nvPicPr>
          <p:cNvPr id="8" name="Picture 7" descr="Highly_Recommended.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3933" y="4139342"/>
            <a:ext cx="2685168" cy="1265476"/>
          </a:xfrm>
          <a:prstGeom prst="rect">
            <a:avLst/>
          </a:prstGeom>
        </p:spPr>
      </p:pic>
      <p:sp>
        <p:nvSpPr>
          <p:cNvPr id="9" name="Title 1"/>
          <p:cNvSpPr>
            <a:spLocks noGrp="1"/>
          </p:cNvSpPr>
          <p:nvPr>
            <p:ph type="title"/>
          </p:nvPr>
        </p:nvSpPr>
        <p:spPr>
          <a:xfrm>
            <a:off x="166968" y="2550147"/>
            <a:ext cx="5312773" cy="1143000"/>
          </a:xfrm>
        </p:spPr>
        <p:txBody>
          <a:bodyPr>
            <a:normAutofit/>
          </a:bodyPr>
          <a:lstStyle/>
          <a:p>
            <a:pPr algn="l"/>
            <a:r>
              <a:rPr lang="en-US" sz="3600" b="1" dirty="0" smtClean="0">
                <a:solidFill>
                  <a:srgbClr val="FFFFFF"/>
                </a:solidFill>
              </a:rPr>
              <a:t>People are Involved!</a:t>
            </a:r>
            <a:endParaRPr lang="en-US" sz="3600" b="1" dirty="0">
              <a:solidFill>
                <a:srgbClr val="FFFFFF"/>
              </a:solidFill>
            </a:endParaRPr>
          </a:p>
        </p:txBody>
      </p:sp>
    </p:spTree>
    <p:extLst>
      <p:ext uri="{BB962C8B-B14F-4D97-AF65-F5344CB8AC3E}">
        <p14:creationId xmlns:p14="http://schemas.microsoft.com/office/powerpoint/2010/main" val="7135181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gcloud-text-sample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606813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okbook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Tree>
    <p:extLst>
      <p:ext uri="{BB962C8B-B14F-4D97-AF65-F5344CB8AC3E}">
        <p14:creationId xmlns:p14="http://schemas.microsoft.com/office/powerpoint/2010/main" val="31204373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0000FF"/>
                </a:solidFill>
              </a:rPr>
              <a:t>Contextualization</a:t>
            </a:r>
            <a:endParaRPr lang="en-US" dirty="0">
              <a:solidFill>
                <a:srgbClr val="0000FF"/>
              </a:solidFill>
            </a:endParaRPr>
          </a:p>
        </p:txBody>
      </p:sp>
      <p:pic>
        <p:nvPicPr>
          <p:cNvPr id="5" name="Picture 4" descr="136062main_bm4_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0659"/>
            <a:ext cx="9143999" cy="5597341"/>
          </a:xfrm>
          <a:prstGeom prst="rect">
            <a:avLst/>
          </a:prstGeom>
        </p:spPr>
      </p:pic>
    </p:spTree>
    <p:extLst>
      <p:ext uri="{BB962C8B-B14F-4D97-AF65-F5344CB8AC3E}">
        <p14:creationId xmlns:p14="http://schemas.microsoft.com/office/powerpoint/2010/main" val="781113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_cvr_earth1_h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5" name="TextBox 4"/>
          <p:cNvSpPr txBox="1"/>
          <p:nvPr/>
        </p:nvSpPr>
        <p:spPr>
          <a:xfrm>
            <a:off x="6858000" y="1430104"/>
            <a:ext cx="2286000" cy="3108544"/>
          </a:xfrm>
          <a:prstGeom prst="rect">
            <a:avLst/>
          </a:prstGeom>
          <a:noFill/>
        </p:spPr>
        <p:txBody>
          <a:bodyPr wrap="square" rtlCol="0">
            <a:spAutoFit/>
          </a:bodyPr>
          <a:lstStyle/>
          <a:p>
            <a:pPr algn="ctr"/>
            <a:r>
              <a:rPr lang="en-US" sz="2800" dirty="0" smtClean="0">
                <a:solidFill>
                  <a:srgbClr val="0000FF"/>
                </a:solidFill>
              </a:rPr>
              <a:t>THEN:</a:t>
            </a:r>
          </a:p>
          <a:p>
            <a:pPr algn="ctr"/>
            <a:endParaRPr lang="en-US" sz="2800" dirty="0"/>
          </a:p>
          <a:p>
            <a:pPr algn="ctr"/>
            <a:r>
              <a:rPr lang="en-US" sz="2800" dirty="0" smtClean="0"/>
              <a:t>Library center</a:t>
            </a:r>
          </a:p>
          <a:p>
            <a:pPr algn="ctr"/>
            <a:endParaRPr lang="en-US" sz="2800" dirty="0"/>
          </a:p>
          <a:p>
            <a:pPr algn="ctr"/>
            <a:r>
              <a:rPr lang="en-US" sz="2800" dirty="0"/>
              <a:t>o</a:t>
            </a:r>
            <a:r>
              <a:rPr lang="en-US" sz="2800" dirty="0" smtClean="0"/>
              <a:t>f the</a:t>
            </a:r>
          </a:p>
          <a:p>
            <a:pPr algn="ctr"/>
            <a:endParaRPr lang="en-US" sz="2800" dirty="0"/>
          </a:p>
          <a:p>
            <a:pPr algn="ctr"/>
            <a:r>
              <a:rPr lang="en-US" sz="2800" dirty="0" smtClean="0"/>
              <a:t>universe</a:t>
            </a:r>
            <a:endParaRPr lang="en-US" sz="2800" dirty="0"/>
          </a:p>
        </p:txBody>
      </p:sp>
    </p:spTree>
    <p:extLst>
      <p:ext uri="{BB962C8B-B14F-4D97-AF65-F5344CB8AC3E}">
        <p14:creationId xmlns:p14="http://schemas.microsoft.com/office/powerpoint/2010/main" val="22226389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nection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 y="-1"/>
            <a:ext cx="9143863" cy="5370393"/>
          </a:xfrm>
          <a:prstGeom prst="rect">
            <a:avLst/>
          </a:prstGeom>
        </p:spPr>
      </p:pic>
    </p:spTree>
    <p:extLst>
      <p:ext uri="{BB962C8B-B14F-4D97-AF65-F5344CB8AC3E}">
        <p14:creationId xmlns:p14="http://schemas.microsoft.com/office/powerpoint/2010/main" val="386916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llaboration-clemensreijnen.nl_.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27" y="451302"/>
            <a:ext cx="9171527" cy="5959165"/>
          </a:xfrm>
          <a:prstGeom prst="rect">
            <a:avLst/>
          </a:prstGeom>
        </p:spPr>
      </p:pic>
    </p:spTree>
    <p:extLst>
      <p:ext uri="{BB962C8B-B14F-4D97-AF65-F5344CB8AC3E}">
        <p14:creationId xmlns:p14="http://schemas.microsoft.com/office/powerpoint/2010/main" val="26109085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llaboration-hand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9144000" cy="6858001"/>
          </a:xfrm>
          <a:prstGeom prst="rect">
            <a:avLst/>
          </a:prstGeom>
        </p:spPr>
      </p:pic>
      <p:sp>
        <p:nvSpPr>
          <p:cNvPr id="3" name="Content Placeholder 2"/>
          <p:cNvSpPr>
            <a:spLocks noGrp="1"/>
          </p:cNvSpPr>
          <p:nvPr>
            <p:ph idx="1"/>
          </p:nvPr>
        </p:nvSpPr>
        <p:spPr>
          <a:xfrm>
            <a:off x="3243803" y="384928"/>
            <a:ext cx="5900197" cy="4525963"/>
          </a:xfrm>
        </p:spPr>
        <p:txBody>
          <a:bodyPr/>
          <a:lstStyle/>
          <a:p>
            <a:pPr marL="0" indent="0" algn="r">
              <a:buNone/>
            </a:pPr>
            <a:r>
              <a:rPr lang="en-US" b="1" dirty="0" smtClean="0">
                <a:solidFill>
                  <a:srgbClr val="FFFFFF"/>
                </a:solidFill>
              </a:rPr>
              <a:t>Club of experts</a:t>
            </a:r>
          </a:p>
          <a:p>
            <a:pPr marL="0" indent="0" algn="r">
              <a:buNone/>
            </a:pPr>
            <a:endParaRPr lang="en-US" b="1" dirty="0">
              <a:solidFill>
                <a:srgbClr val="FFFFFF"/>
              </a:solidFill>
            </a:endParaRPr>
          </a:p>
          <a:p>
            <a:pPr marL="0" indent="0" algn="r">
              <a:buNone/>
            </a:pPr>
            <a:r>
              <a:rPr lang="en-US" b="1" dirty="0" smtClean="0">
                <a:solidFill>
                  <a:srgbClr val="FFFFFF"/>
                </a:solidFill>
              </a:rPr>
              <a:t>Crowd of people</a:t>
            </a:r>
          </a:p>
          <a:p>
            <a:pPr marL="0" indent="0" algn="r">
              <a:buNone/>
            </a:pPr>
            <a:endParaRPr lang="en-US" b="1" dirty="0">
              <a:solidFill>
                <a:srgbClr val="FFFFFF"/>
              </a:solidFill>
            </a:endParaRPr>
          </a:p>
          <a:p>
            <a:pPr marL="0" indent="0" algn="r">
              <a:buNone/>
            </a:pPr>
            <a:r>
              <a:rPr lang="en-US" b="1" dirty="0" smtClean="0">
                <a:solidFill>
                  <a:srgbClr val="FFFFFF"/>
                </a:solidFill>
              </a:rPr>
              <a:t>Coalition of parties</a:t>
            </a:r>
          </a:p>
          <a:p>
            <a:pPr marL="0" indent="0" algn="r">
              <a:buNone/>
            </a:pPr>
            <a:endParaRPr lang="en-US" b="1" dirty="0">
              <a:solidFill>
                <a:srgbClr val="FFFFFF"/>
              </a:solidFill>
            </a:endParaRPr>
          </a:p>
          <a:p>
            <a:pPr marL="0" indent="0" algn="r">
              <a:buNone/>
            </a:pPr>
            <a:r>
              <a:rPr lang="en-US" b="1" dirty="0" smtClean="0">
                <a:solidFill>
                  <a:srgbClr val="FFFFFF"/>
                </a:solidFill>
              </a:rPr>
              <a:t>Community of kindred spirits</a:t>
            </a:r>
            <a:endParaRPr lang="en-US" b="1" dirty="0">
              <a:solidFill>
                <a:srgbClr val="FFFFFF"/>
              </a:solidFill>
            </a:endParaRPr>
          </a:p>
        </p:txBody>
      </p:sp>
    </p:spTree>
    <p:extLst>
      <p:ext uri="{BB962C8B-B14F-4D97-AF65-F5344CB8AC3E}">
        <p14:creationId xmlns:p14="http://schemas.microsoft.com/office/powerpoint/2010/main" val="36470085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4-28 at 1.11.5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3529" y="1817057"/>
            <a:ext cx="3857983" cy="2771939"/>
          </a:xfrm>
          <a:prstGeom prst="rect">
            <a:avLst/>
          </a:prstGeom>
        </p:spPr>
      </p:pic>
      <p:pic>
        <p:nvPicPr>
          <p:cNvPr id="5" name="Picture 4" descr="Screen shot 2013-04-28 at 1.11.2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474" y="5017599"/>
            <a:ext cx="1968500" cy="533400"/>
          </a:xfrm>
          <a:prstGeom prst="rect">
            <a:avLst/>
          </a:prstGeom>
        </p:spPr>
      </p:pic>
      <p:pic>
        <p:nvPicPr>
          <p:cNvPr id="6" name="Picture 5" descr="Oxford_English_Dictionary_2n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768" y="1641794"/>
            <a:ext cx="1761754" cy="2587576"/>
          </a:xfrm>
          <a:prstGeom prst="rect">
            <a:avLst/>
          </a:prstGeom>
        </p:spPr>
      </p:pic>
      <p:pic>
        <p:nvPicPr>
          <p:cNvPr id="7" name="Picture 6" descr="Screen shot 2013-04-28 at 2.27.08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6726" y="3010055"/>
            <a:ext cx="2324100" cy="609600"/>
          </a:xfrm>
          <a:prstGeom prst="rect">
            <a:avLst/>
          </a:prstGeom>
        </p:spPr>
      </p:pic>
      <p:pic>
        <p:nvPicPr>
          <p:cNvPr id="8" name="Picture 7" descr="Screen shot 2013-04-28 at 2.33.55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7090" y="5394268"/>
            <a:ext cx="3441700" cy="558800"/>
          </a:xfrm>
          <a:prstGeom prst="rect">
            <a:avLst/>
          </a:prstGeom>
        </p:spPr>
      </p:pic>
      <p:pic>
        <p:nvPicPr>
          <p:cNvPr id="9" name="Picture 8" descr="220px-RecaptchaLogo.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68502" y="5569539"/>
            <a:ext cx="1853010" cy="1036001"/>
          </a:xfrm>
          <a:prstGeom prst="rect">
            <a:avLst/>
          </a:prstGeom>
        </p:spPr>
      </p:pic>
      <p:pic>
        <p:nvPicPr>
          <p:cNvPr id="10" name="Picture 9" descr="Screen shot 2013-04-28 at 2.58.17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54276" y="1417638"/>
            <a:ext cx="2492183" cy="1101456"/>
          </a:xfrm>
          <a:prstGeom prst="rect">
            <a:avLst/>
          </a:prstGeom>
        </p:spPr>
      </p:pic>
      <p:pic>
        <p:nvPicPr>
          <p:cNvPr id="11" name="Picture 10" descr="Screen shot 2013-04-28 at 3.04.41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1576" y="5957746"/>
            <a:ext cx="2552700" cy="711200"/>
          </a:xfrm>
          <a:prstGeom prst="rect">
            <a:avLst/>
          </a:prstGeom>
        </p:spPr>
      </p:pic>
      <p:pic>
        <p:nvPicPr>
          <p:cNvPr id="12" name="Picture 11" descr="150px-SETI@Home_Logo.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68396" y="4446099"/>
            <a:ext cx="1905000" cy="571500"/>
          </a:xfrm>
          <a:prstGeom prst="rect">
            <a:avLst/>
          </a:prstGeom>
        </p:spPr>
      </p:pic>
      <p:sp>
        <p:nvSpPr>
          <p:cNvPr id="14" name="Rectangle 13"/>
          <p:cNvSpPr/>
          <p:nvPr/>
        </p:nvSpPr>
        <p:spPr>
          <a:xfrm>
            <a:off x="0" y="190506"/>
            <a:ext cx="9144000" cy="11000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title"/>
          </p:nvPr>
        </p:nvSpPr>
        <p:spPr>
          <a:xfrm>
            <a:off x="164621" y="450360"/>
            <a:ext cx="4086674" cy="810059"/>
          </a:xfrm>
        </p:spPr>
        <p:txBody>
          <a:bodyPr>
            <a:normAutofit/>
          </a:bodyPr>
          <a:lstStyle/>
          <a:p>
            <a:pPr algn="l"/>
            <a:r>
              <a:rPr lang="en-US" sz="3200" b="1" dirty="0" smtClean="0">
                <a:solidFill>
                  <a:srgbClr val="FFFFFF"/>
                </a:solidFill>
              </a:rPr>
              <a:t>Crowdsourcing</a:t>
            </a:r>
            <a:endParaRPr lang="en-US" sz="3200" b="1" dirty="0">
              <a:solidFill>
                <a:srgbClr val="FFFFFF"/>
              </a:solidFill>
            </a:endParaRPr>
          </a:p>
        </p:txBody>
      </p:sp>
    </p:spTree>
    <p:extLst>
      <p:ext uri="{BB962C8B-B14F-4D97-AF65-F5344CB8AC3E}">
        <p14:creationId xmlns:p14="http://schemas.microsoft.com/office/powerpoint/2010/main" val="8382234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8-03 at 1.15.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0045" y="4906736"/>
            <a:ext cx="1460500" cy="419100"/>
          </a:xfrm>
          <a:prstGeom prst="rect">
            <a:avLst/>
          </a:prstGeom>
        </p:spPr>
      </p:pic>
      <p:pic>
        <p:nvPicPr>
          <p:cNvPr id="5" name="Picture 4" descr="Screen shot 2012-08-03 at 1.14.4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0700" y="2090360"/>
            <a:ext cx="2273300" cy="2374900"/>
          </a:xfrm>
          <a:prstGeom prst="rect">
            <a:avLst/>
          </a:prstGeom>
        </p:spPr>
      </p:pic>
      <p:pic>
        <p:nvPicPr>
          <p:cNvPr id="6" name="Picture 5" descr="Screen shot 2012-08-03 at 1.13.4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893" y="2268"/>
            <a:ext cx="4693053" cy="696988"/>
          </a:xfrm>
          <a:prstGeom prst="rect">
            <a:avLst/>
          </a:prstGeom>
        </p:spPr>
      </p:pic>
      <p:pic>
        <p:nvPicPr>
          <p:cNvPr id="7" name="Picture 6" descr="Screen shot 2012-08-03 at 1.13.0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5617" y="129419"/>
            <a:ext cx="2578100" cy="660400"/>
          </a:xfrm>
          <a:prstGeom prst="rect">
            <a:avLst/>
          </a:prstGeom>
        </p:spPr>
      </p:pic>
      <p:pic>
        <p:nvPicPr>
          <p:cNvPr id="8" name="Picture 7" descr="Screen shot 2012-08-03 at 1.17.03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5367" y="2439005"/>
            <a:ext cx="3022600" cy="685800"/>
          </a:xfrm>
          <a:prstGeom prst="rect">
            <a:avLst/>
          </a:prstGeom>
        </p:spPr>
      </p:pic>
      <p:pic>
        <p:nvPicPr>
          <p:cNvPr id="9" name="Picture 8" descr="Screen shot 2012-08-03 at 1.18.20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916692"/>
            <a:ext cx="3627967" cy="533752"/>
          </a:xfrm>
          <a:prstGeom prst="rect">
            <a:avLst/>
          </a:prstGeom>
        </p:spPr>
      </p:pic>
      <p:pic>
        <p:nvPicPr>
          <p:cNvPr id="10" name="Picture 9" descr="Screen shot 2012-08-03 at 1.19.38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30045" y="1050774"/>
            <a:ext cx="4934468" cy="569988"/>
          </a:xfrm>
          <a:prstGeom prst="rect">
            <a:avLst/>
          </a:prstGeom>
        </p:spPr>
      </p:pic>
      <p:pic>
        <p:nvPicPr>
          <p:cNvPr id="11" name="Picture 10" descr="Screen shot 2012-08-03 at 1.20.26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5622" y="6198205"/>
            <a:ext cx="4838095" cy="522582"/>
          </a:xfrm>
          <a:prstGeom prst="rect">
            <a:avLst/>
          </a:prstGeom>
        </p:spPr>
      </p:pic>
      <p:pic>
        <p:nvPicPr>
          <p:cNvPr id="12" name="Picture 11" descr="Screen shot 2012-08-03 at 1.21.58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3893" y="5487056"/>
            <a:ext cx="2908300" cy="685800"/>
          </a:xfrm>
          <a:prstGeom prst="rect">
            <a:avLst/>
          </a:prstGeom>
        </p:spPr>
      </p:pic>
      <p:pic>
        <p:nvPicPr>
          <p:cNvPr id="13" name="Picture 12" descr="Screen shot 2012-08-03 at 1.23.45 PM.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14220" y="2342848"/>
            <a:ext cx="2152650" cy="1297488"/>
          </a:xfrm>
          <a:prstGeom prst="rect">
            <a:avLst/>
          </a:prstGeom>
        </p:spPr>
      </p:pic>
      <p:pic>
        <p:nvPicPr>
          <p:cNvPr id="14" name="Picture 13" descr="Screen shot 2012-08-03 at 1.24.50 PM.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1238" y="1132719"/>
            <a:ext cx="2622325" cy="957641"/>
          </a:xfrm>
          <a:prstGeom prst="rect">
            <a:avLst/>
          </a:prstGeom>
        </p:spPr>
      </p:pic>
      <p:pic>
        <p:nvPicPr>
          <p:cNvPr id="15" name="Picture 14" descr="Screen shot 2012-08-03 at 1.26.15 PM.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29603" y="5325836"/>
            <a:ext cx="2726237" cy="579665"/>
          </a:xfrm>
          <a:prstGeom prst="rect">
            <a:avLst/>
          </a:prstGeom>
        </p:spPr>
      </p:pic>
      <p:pic>
        <p:nvPicPr>
          <p:cNvPr id="16" name="Picture 15" descr="Screen shot 2012-08-03 at 1.29.39 PM.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155622" y="3916692"/>
            <a:ext cx="2938032" cy="872066"/>
          </a:xfrm>
          <a:prstGeom prst="rect">
            <a:avLst/>
          </a:prstGeom>
        </p:spPr>
      </p:pic>
    </p:spTree>
    <p:extLst>
      <p:ext uri="{BB962C8B-B14F-4D97-AF65-F5344CB8AC3E}">
        <p14:creationId xmlns:p14="http://schemas.microsoft.com/office/powerpoint/2010/main" val="31771649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4-28 at 4.52.5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0361" y="1964734"/>
            <a:ext cx="3619500" cy="1206500"/>
          </a:xfrm>
          <a:prstGeom prst="rect">
            <a:avLst/>
          </a:prstGeom>
        </p:spPr>
      </p:pic>
      <p:pic>
        <p:nvPicPr>
          <p:cNvPr id="5" name="Picture 4" descr="Screen shot 2013-04-28 at 4.53.3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534" y="3541900"/>
            <a:ext cx="6388100" cy="889000"/>
          </a:xfrm>
          <a:prstGeom prst="rect">
            <a:avLst/>
          </a:prstGeom>
        </p:spPr>
      </p:pic>
      <p:pic>
        <p:nvPicPr>
          <p:cNvPr id="6" name="Picture 5" descr="Screen shot 2013-04-28 at 4.54.0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1112" y="1659934"/>
            <a:ext cx="1803400" cy="1511300"/>
          </a:xfrm>
          <a:prstGeom prst="rect">
            <a:avLst/>
          </a:prstGeom>
        </p:spPr>
      </p:pic>
      <p:pic>
        <p:nvPicPr>
          <p:cNvPr id="7" name="Picture 6" descr="Screen shot 2013-04-28 at 4.55.12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4109" y="5191098"/>
            <a:ext cx="5558819" cy="1071063"/>
          </a:xfrm>
          <a:prstGeom prst="rect">
            <a:avLst/>
          </a:prstGeom>
        </p:spPr>
      </p:pic>
      <p:pic>
        <p:nvPicPr>
          <p:cNvPr id="8" name="Picture 7" descr="Screen shot 2013-04-28 at 4.56.05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712" y="4689680"/>
            <a:ext cx="2324100" cy="1485900"/>
          </a:xfrm>
          <a:prstGeom prst="rect">
            <a:avLst/>
          </a:prstGeom>
        </p:spPr>
      </p:pic>
      <p:sp>
        <p:nvSpPr>
          <p:cNvPr id="9" name="Rectangle 8"/>
          <p:cNvSpPr/>
          <p:nvPr/>
        </p:nvSpPr>
        <p:spPr>
          <a:xfrm>
            <a:off x="0" y="182874"/>
            <a:ext cx="9144000" cy="11000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8712" y="329474"/>
            <a:ext cx="6502989" cy="1143000"/>
          </a:xfrm>
        </p:spPr>
        <p:txBody>
          <a:bodyPr>
            <a:normAutofit/>
          </a:bodyPr>
          <a:lstStyle/>
          <a:p>
            <a:pPr algn="l"/>
            <a:r>
              <a:rPr lang="en-US" sz="3200" dirty="0" smtClean="0">
                <a:solidFill>
                  <a:schemeClr val="bg1"/>
                </a:solidFill>
              </a:rPr>
              <a:t>Libraries Using Crowdsourcing</a:t>
            </a:r>
            <a:endParaRPr lang="en-US" sz="3200" dirty="0">
              <a:solidFill>
                <a:schemeClr val="bg1"/>
              </a:solidFill>
            </a:endParaRPr>
          </a:p>
        </p:txBody>
      </p:sp>
    </p:spTree>
    <p:extLst>
      <p:ext uri="{BB962C8B-B14F-4D97-AF65-F5344CB8AC3E}">
        <p14:creationId xmlns:p14="http://schemas.microsoft.com/office/powerpoint/2010/main" val="9907889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7-22 at 3.37.0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026" y="1368795"/>
            <a:ext cx="7286679" cy="5465009"/>
          </a:xfrm>
          <a:prstGeom prst="rect">
            <a:avLst/>
          </a:prstGeom>
        </p:spPr>
      </p:pic>
      <p:sp>
        <p:nvSpPr>
          <p:cNvPr id="5" name="Oval 4"/>
          <p:cNvSpPr/>
          <p:nvPr/>
        </p:nvSpPr>
        <p:spPr>
          <a:xfrm>
            <a:off x="690994" y="4042863"/>
            <a:ext cx="2175698" cy="438912"/>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0" y="182874"/>
            <a:ext cx="9144000" cy="11000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294" y="445754"/>
            <a:ext cx="8229600" cy="857202"/>
          </a:xfrm>
        </p:spPr>
        <p:txBody>
          <a:bodyPr>
            <a:normAutofit/>
          </a:bodyPr>
          <a:lstStyle/>
          <a:p>
            <a:pPr algn="l"/>
            <a:r>
              <a:rPr lang="en-US" sz="3200" dirty="0" smtClean="0">
                <a:solidFill>
                  <a:srgbClr val="FFFFFF"/>
                </a:solidFill>
              </a:rPr>
              <a:t>Transcription</a:t>
            </a:r>
            <a:endParaRPr lang="en-US" sz="3200" dirty="0">
              <a:solidFill>
                <a:srgbClr val="FFFFFF"/>
              </a:solidFill>
            </a:endParaRPr>
          </a:p>
        </p:txBody>
      </p:sp>
    </p:spTree>
    <p:extLst>
      <p:ext uri="{BB962C8B-B14F-4D97-AF65-F5344CB8AC3E}">
        <p14:creationId xmlns:p14="http://schemas.microsoft.com/office/powerpoint/2010/main" val="13854950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7-17 at 12.21.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3" name="Oval 2"/>
          <p:cNvSpPr/>
          <p:nvPr/>
        </p:nvSpPr>
        <p:spPr>
          <a:xfrm>
            <a:off x="3851080" y="2082720"/>
            <a:ext cx="2175698" cy="438912"/>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22194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6-01 at 2.24.5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609026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6-01 at 2.33.5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62" y="-1"/>
            <a:ext cx="9161862" cy="6858001"/>
          </a:xfrm>
          <a:prstGeom prst="rect">
            <a:avLst/>
          </a:prstGeom>
        </p:spPr>
      </p:pic>
    </p:spTree>
    <p:extLst>
      <p:ext uri="{BB962C8B-B14F-4D97-AF65-F5344CB8AC3E}">
        <p14:creationId xmlns:p14="http://schemas.microsoft.com/office/powerpoint/2010/main" val="3242547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5-10 at 6.18.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0" y="5130374"/>
            <a:ext cx="9144000" cy="11000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30006" y="5649717"/>
            <a:ext cx="4590126" cy="584776"/>
          </a:xfrm>
          <a:prstGeom prst="rect">
            <a:avLst/>
          </a:prstGeom>
          <a:noFill/>
        </p:spPr>
        <p:txBody>
          <a:bodyPr wrap="square" rtlCol="0">
            <a:spAutoFit/>
          </a:bodyPr>
          <a:lstStyle/>
          <a:p>
            <a:r>
              <a:rPr lang="en-US" sz="3200" b="1" dirty="0" smtClean="0">
                <a:solidFill>
                  <a:schemeClr val="bg1"/>
                </a:solidFill>
              </a:rPr>
              <a:t>Resources scarce</a:t>
            </a:r>
            <a:endParaRPr lang="en-US" sz="3200" b="1" dirty="0">
              <a:solidFill>
                <a:schemeClr val="bg1"/>
              </a:solidFill>
            </a:endParaRPr>
          </a:p>
        </p:txBody>
      </p:sp>
    </p:spTree>
    <p:extLst>
      <p:ext uri="{BB962C8B-B14F-4D97-AF65-F5344CB8AC3E}">
        <p14:creationId xmlns:p14="http://schemas.microsoft.com/office/powerpoint/2010/main" val="14962116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7-16 at 5.34.1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Tree>
    <p:extLst>
      <p:ext uri="{BB962C8B-B14F-4D97-AF65-F5344CB8AC3E}">
        <p14:creationId xmlns:p14="http://schemas.microsoft.com/office/powerpoint/2010/main" val="10493381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6-09 at 9.58.4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504969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4-28 at 3.31.2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073" y="344915"/>
            <a:ext cx="4102803" cy="3375356"/>
          </a:xfrm>
          <a:prstGeom prst="rect">
            <a:avLst/>
          </a:prstGeom>
        </p:spPr>
      </p:pic>
      <p:pic>
        <p:nvPicPr>
          <p:cNvPr id="5" name="Picture 4" descr="Screen shot 2013-04-28 at 3.31.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891" y="4815846"/>
            <a:ext cx="2806700" cy="660400"/>
          </a:xfrm>
          <a:prstGeom prst="rect">
            <a:avLst/>
          </a:prstGeom>
        </p:spPr>
      </p:pic>
      <p:pic>
        <p:nvPicPr>
          <p:cNvPr id="6" name="Picture 5" descr="molebridge_fi.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8668" y="4379796"/>
            <a:ext cx="3957577" cy="2511357"/>
          </a:xfrm>
          <a:prstGeom prst="rect">
            <a:avLst/>
          </a:prstGeom>
        </p:spPr>
      </p:pic>
      <p:pic>
        <p:nvPicPr>
          <p:cNvPr id="7" name="Picture 6" descr="mole-hunt_fi.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8668" y="1420104"/>
            <a:ext cx="3957577" cy="2699632"/>
          </a:xfrm>
          <a:prstGeom prst="rect">
            <a:avLst/>
          </a:prstGeom>
        </p:spPr>
      </p:pic>
    </p:spTree>
    <p:extLst>
      <p:ext uri="{BB962C8B-B14F-4D97-AF65-F5344CB8AC3E}">
        <p14:creationId xmlns:p14="http://schemas.microsoft.com/office/powerpoint/2010/main" val="16366824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7-17 at 12.26.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0109"/>
            <a:ext cx="9144000" cy="5367891"/>
          </a:xfrm>
          <a:prstGeom prst="rect">
            <a:avLst/>
          </a:prstGeom>
        </p:spPr>
      </p:pic>
      <p:sp>
        <p:nvSpPr>
          <p:cNvPr id="5" name="Rectangle 4"/>
          <p:cNvSpPr/>
          <p:nvPr/>
        </p:nvSpPr>
        <p:spPr>
          <a:xfrm>
            <a:off x="0" y="182874"/>
            <a:ext cx="9144000" cy="11000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001" y="137714"/>
            <a:ext cx="5196705" cy="1143000"/>
          </a:xfrm>
        </p:spPr>
        <p:txBody>
          <a:bodyPr>
            <a:normAutofit/>
          </a:bodyPr>
          <a:lstStyle/>
          <a:p>
            <a:pPr algn="l"/>
            <a:r>
              <a:rPr lang="en-US" sz="3200" dirty="0" smtClean="0">
                <a:solidFill>
                  <a:srgbClr val="FFFFFF"/>
                </a:solidFill>
              </a:rPr>
              <a:t>Georeferencing</a:t>
            </a:r>
            <a:endParaRPr lang="en-US" sz="3200" dirty="0">
              <a:solidFill>
                <a:srgbClr val="FFFFFF"/>
              </a:solidFill>
            </a:endParaRPr>
          </a:p>
        </p:txBody>
      </p:sp>
    </p:spTree>
    <p:extLst>
      <p:ext uri="{BB962C8B-B14F-4D97-AF65-F5344CB8AC3E}">
        <p14:creationId xmlns:p14="http://schemas.microsoft.com/office/powerpoint/2010/main" val="20896166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4-28 at 5.03.2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624" y="0"/>
            <a:ext cx="8619316" cy="6858000"/>
          </a:xfrm>
          <a:prstGeom prst="rect">
            <a:avLst/>
          </a:prstGeom>
        </p:spPr>
      </p:pic>
    </p:spTree>
    <p:extLst>
      <p:ext uri="{BB962C8B-B14F-4D97-AF65-F5344CB8AC3E}">
        <p14:creationId xmlns:p14="http://schemas.microsoft.com/office/powerpoint/2010/main" val="31139993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cintosh HD:Users:joematthews:Desktop:StJohnsAntigua.jpg"/>
          <p:cNvPicPr/>
          <p:nvPr/>
        </p:nvPicPr>
        <p:blipFill>
          <a:blip r:embed="rId3">
            <a:extLst>
              <a:ext uri="{28A0092B-C50C-407E-A947-70E740481C1C}">
                <a14:useLocalDpi xmlns:a14="http://schemas.microsoft.com/office/drawing/2010/main" val="0"/>
              </a:ext>
            </a:extLst>
          </a:blip>
          <a:srcRect/>
          <a:stretch>
            <a:fillRect/>
          </a:stretch>
        </p:blipFill>
        <p:spPr bwMode="auto">
          <a:xfrm>
            <a:off x="1" y="336188"/>
            <a:ext cx="9144000" cy="6521812"/>
          </a:xfrm>
          <a:prstGeom prst="rect">
            <a:avLst/>
          </a:prstGeom>
          <a:noFill/>
          <a:ln>
            <a:noFill/>
          </a:ln>
        </p:spPr>
      </p:pic>
    </p:spTree>
    <p:extLst>
      <p:ext uri="{BB962C8B-B14F-4D97-AF65-F5344CB8AC3E}">
        <p14:creationId xmlns:p14="http://schemas.microsoft.com/office/powerpoint/2010/main" val="26905874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4-28 at 5.06.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78" y="0"/>
            <a:ext cx="9105122" cy="6858000"/>
          </a:xfrm>
          <a:prstGeom prst="rect">
            <a:avLst/>
          </a:prstGeom>
        </p:spPr>
      </p:pic>
    </p:spTree>
    <p:extLst>
      <p:ext uri="{BB962C8B-B14F-4D97-AF65-F5344CB8AC3E}">
        <p14:creationId xmlns:p14="http://schemas.microsoft.com/office/powerpoint/2010/main" val="35518662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6-02 at 12.00.0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07" y="0"/>
            <a:ext cx="9106293" cy="6858000"/>
          </a:xfrm>
          <a:prstGeom prst="rect">
            <a:avLst/>
          </a:prstGeom>
        </p:spPr>
      </p:pic>
    </p:spTree>
    <p:extLst>
      <p:ext uri="{BB962C8B-B14F-4D97-AF65-F5344CB8AC3E}">
        <p14:creationId xmlns:p14="http://schemas.microsoft.com/office/powerpoint/2010/main" val="34268141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4-28 at 5.46.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5750"/>
            <a:ext cx="9144000" cy="5342249"/>
          </a:xfrm>
          <a:prstGeom prst="rect">
            <a:avLst/>
          </a:prstGeom>
        </p:spPr>
      </p:pic>
      <p:sp>
        <p:nvSpPr>
          <p:cNvPr id="5" name="Rectangle 4"/>
          <p:cNvSpPr/>
          <p:nvPr/>
        </p:nvSpPr>
        <p:spPr>
          <a:xfrm>
            <a:off x="0" y="216898"/>
            <a:ext cx="9144000" cy="11000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17517" y="317578"/>
            <a:ext cx="5572965" cy="930068"/>
          </a:xfrm>
        </p:spPr>
        <p:txBody>
          <a:bodyPr>
            <a:normAutofit/>
          </a:bodyPr>
          <a:lstStyle/>
          <a:p>
            <a:pPr algn="l"/>
            <a:r>
              <a:rPr lang="en-US" sz="3200" dirty="0" smtClean="0">
                <a:solidFill>
                  <a:srgbClr val="FFFFFF"/>
                </a:solidFill>
              </a:rPr>
              <a:t>Complementing Collections</a:t>
            </a:r>
            <a:endParaRPr lang="en-US" sz="3200" dirty="0">
              <a:solidFill>
                <a:srgbClr val="FFFFFF"/>
              </a:solidFill>
            </a:endParaRPr>
          </a:p>
        </p:txBody>
      </p:sp>
    </p:spTree>
    <p:extLst>
      <p:ext uri="{BB962C8B-B14F-4D97-AF65-F5344CB8AC3E}">
        <p14:creationId xmlns:p14="http://schemas.microsoft.com/office/powerpoint/2010/main" val="33405284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4-28 at 5.43.1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658"/>
            <a:ext cx="9144000" cy="6745342"/>
          </a:xfrm>
          <a:prstGeom prst="rect">
            <a:avLst/>
          </a:prstGeom>
        </p:spPr>
      </p:pic>
      <p:sp>
        <p:nvSpPr>
          <p:cNvPr id="5" name="Rectangle 4"/>
          <p:cNvSpPr/>
          <p:nvPr/>
        </p:nvSpPr>
        <p:spPr>
          <a:xfrm>
            <a:off x="0" y="5296708"/>
            <a:ext cx="9144000" cy="11000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57616" y="5478555"/>
            <a:ext cx="4032923" cy="918233"/>
          </a:xfrm>
        </p:spPr>
        <p:txBody>
          <a:bodyPr>
            <a:normAutofit/>
          </a:bodyPr>
          <a:lstStyle/>
          <a:p>
            <a:pPr algn="l"/>
            <a:r>
              <a:rPr lang="en-US" sz="3200" dirty="0" smtClean="0">
                <a:solidFill>
                  <a:srgbClr val="FFFFFF"/>
                </a:solidFill>
              </a:rPr>
              <a:t>Classification</a:t>
            </a:r>
            <a:endParaRPr lang="en-US" sz="3200" dirty="0">
              <a:solidFill>
                <a:srgbClr val="FFFFFF"/>
              </a:solidFill>
            </a:endParaRPr>
          </a:p>
        </p:txBody>
      </p:sp>
    </p:spTree>
    <p:extLst>
      <p:ext uri="{BB962C8B-B14F-4D97-AF65-F5344CB8AC3E}">
        <p14:creationId xmlns:p14="http://schemas.microsoft.com/office/powerpoint/2010/main" val="100176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5-10 at 6.19.0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0"/>
            <a:ext cx="9131300" cy="6858000"/>
          </a:xfrm>
          <a:prstGeom prst="rect">
            <a:avLst/>
          </a:prstGeom>
        </p:spPr>
      </p:pic>
      <p:sp>
        <p:nvSpPr>
          <p:cNvPr id="5" name="Rectangle 4"/>
          <p:cNvSpPr/>
          <p:nvPr/>
        </p:nvSpPr>
        <p:spPr>
          <a:xfrm>
            <a:off x="0" y="5000365"/>
            <a:ext cx="9144000" cy="11000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smtClean="0">
                <a:solidFill>
                  <a:schemeClr val="bg1"/>
                </a:solidFill>
              </a:rPr>
              <a:t>Integrated around the collection </a:t>
            </a:r>
            <a:endParaRPr lang="en-US" sz="3200" b="1" dirty="0">
              <a:solidFill>
                <a:schemeClr val="bg1"/>
              </a:solidFill>
            </a:endParaRPr>
          </a:p>
        </p:txBody>
      </p:sp>
      <p:sp>
        <p:nvSpPr>
          <p:cNvPr id="6" name="TextBox 5"/>
          <p:cNvSpPr txBox="1"/>
          <p:nvPr/>
        </p:nvSpPr>
        <p:spPr>
          <a:xfrm>
            <a:off x="12700" y="5000365"/>
            <a:ext cx="2047356" cy="369332"/>
          </a:xfrm>
          <a:prstGeom prst="rect">
            <a:avLst/>
          </a:prstGeom>
          <a:noFill/>
        </p:spPr>
        <p:txBody>
          <a:bodyPr wrap="square" rtlCol="0">
            <a:spAutoFit/>
          </a:bodyPr>
          <a:lstStyle/>
          <a:p>
            <a:r>
              <a:rPr lang="en-US" dirty="0" smtClean="0"/>
              <a:t>Services</a:t>
            </a:r>
            <a:endParaRPr lang="en-US" dirty="0"/>
          </a:p>
        </p:txBody>
      </p:sp>
    </p:spTree>
    <p:extLst>
      <p:ext uri="{BB962C8B-B14F-4D97-AF65-F5344CB8AC3E}">
        <p14:creationId xmlns:p14="http://schemas.microsoft.com/office/powerpoint/2010/main" val="35523673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96118"/>
            <a:ext cx="3520685" cy="971210"/>
          </a:xfrm>
        </p:spPr>
        <p:txBody>
          <a:bodyPr/>
          <a:lstStyle/>
          <a:p>
            <a:r>
              <a:rPr lang="en-US" dirty="0" smtClean="0">
                <a:solidFill>
                  <a:srgbClr val="0000FF"/>
                </a:solidFill>
              </a:rPr>
              <a:t>Co-Curation</a:t>
            </a:r>
            <a:endParaRPr lang="en-US" dirty="0">
              <a:solidFill>
                <a:srgbClr val="0000FF"/>
              </a:solidFill>
            </a:endParaRPr>
          </a:p>
        </p:txBody>
      </p:sp>
      <p:pic>
        <p:nvPicPr>
          <p:cNvPr id="4" name="Picture 3" descr="Screen shot 2013-04-28 at 6.03.5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7092" y="-9214"/>
            <a:ext cx="4886427" cy="6867214"/>
          </a:xfrm>
          <a:prstGeom prst="rect">
            <a:avLst/>
          </a:prstGeom>
        </p:spPr>
      </p:pic>
    </p:spTree>
    <p:extLst>
      <p:ext uri="{BB962C8B-B14F-4D97-AF65-F5344CB8AC3E}">
        <p14:creationId xmlns:p14="http://schemas.microsoft.com/office/powerpoint/2010/main" val="7369468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05-11 at 6.06.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404293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5-30 at 5.08.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010" y="0"/>
            <a:ext cx="8490072" cy="6858000"/>
          </a:xfrm>
          <a:prstGeom prst="rect">
            <a:avLst/>
          </a:prstGeom>
        </p:spPr>
      </p:pic>
    </p:spTree>
    <p:extLst>
      <p:ext uri="{BB962C8B-B14F-4D97-AF65-F5344CB8AC3E}">
        <p14:creationId xmlns:p14="http://schemas.microsoft.com/office/powerpoint/2010/main" val="29070984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a:off x="5734373" y="3643140"/>
            <a:ext cx="2917246" cy="3101168"/>
          </a:xfrm>
          <a:prstGeom prst="ellipse">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2319072" y="1711624"/>
            <a:ext cx="4619739" cy="460114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1158799" y="230058"/>
            <a:ext cx="2917246" cy="3101168"/>
          </a:xfrm>
          <a:prstGeom prst="ellipse">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363107" y="849351"/>
            <a:ext cx="2254653" cy="769441"/>
          </a:xfrm>
          <a:prstGeom prst="rect">
            <a:avLst/>
          </a:prstGeom>
          <a:noFill/>
        </p:spPr>
        <p:txBody>
          <a:bodyPr wrap="square" rtlCol="0">
            <a:spAutoFit/>
          </a:bodyPr>
          <a:lstStyle/>
          <a:p>
            <a:pPr algn="ctr"/>
            <a:r>
              <a:rPr lang="en-US" sz="4400" dirty="0" smtClean="0">
                <a:solidFill>
                  <a:srgbClr val="008000"/>
                </a:solidFill>
              </a:rPr>
              <a:t>Content</a:t>
            </a:r>
            <a:endParaRPr lang="en-US" sz="4400" dirty="0">
              <a:solidFill>
                <a:srgbClr val="008000"/>
              </a:solidFill>
            </a:endParaRPr>
          </a:p>
        </p:txBody>
      </p:sp>
      <p:sp>
        <p:nvSpPr>
          <p:cNvPr id="8" name="Oval 7"/>
          <p:cNvSpPr/>
          <p:nvPr/>
        </p:nvSpPr>
        <p:spPr>
          <a:xfrm>
            <a:off x="5296134" y="250410"/>
            <a:ext cx="2917246" cy="3101168"/>
          </a:xfrm>
          <a:prstGeom prst="ellipse">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5811484" y="865015"/>
            <a:ext cx="2254653" cy="769441"/>
          </a:xfrm>
          <a:prstGeom prst="rect">
            <a:avLst/>
          </a:prstGeom>
          <a:noFill/>
        </p:spPr>
        <p:txBody>
          <a:bodyPr wrap="square" rtlCol="0">
            <a:spAutoFit/>
          </a:bodyPr>
          <a:lstStyle/>
          <a:p>
            <a:pPr algn="ctr"/>
            <a:r>
              <a:rPr lang="en-US" sz="4400" dirty="0" smtClean="0">
                <a:solidFill>
                  <a:srgbClr val="FF6600"/>
                </a:solidFill>
              </a:rPr>
              <a:t>Context</a:t>
            </a:r>
            <a:endParaRPr lang="en-US" sz="4400" dirty="0">
              <a:solidFill>
                <a:srgbClr val="FF6600"/>
              </a:solidFill>
            </a:endParaRPr>
          </a:p>
        </p:txBody>
      </p:sp>
      <p:sp>
        <p:nvSpPr>
          <p:cNvPr id="10" name="Title 1"/>
          <p:cNvSpPr>
            <a:spLocks noGrp="1"/>
          </p:cNvSpPr>
          <p:nvPr>
            <p:ph type="title"/>
          </p:nvPr>
        </p:nvSpPr>
        <p:spPr>
          <a:xfrm>
            <a:off x="3006333" y="3322997"/>
            <a:ext cx="3389521" cy="865988"/>
          </a:xfrm>
        </p:spPr>
        <p:txBody>
          <a:bodyPr/>
          <a:lstStyle/>
          <a:p>
            <a:r>
              <a:rPr lang="en-US" dirty="0" smtClean="0"/>
              <a:t>Community</a:t>
            </a:r>
            <a:endParaRPr lang="en-US" dirty="0"/>
          </a:p>
        </p:txBody>
      </p:sp>
      <p:sp>
        <p:nvSpPr>
          <p:cNvPr id="11" name="Oval 10"/>
          <p:cNvSpPr/>
          <p:nvPr/>
        </p:nvSpPr>
        <p:spPr>
          <a:xfrm>
            <a:off x="700514" y="3645231"/>
            <a:ext cx="2917246" cy="3101168"/>
          </a:xfrm>
          <a:prstGeom prst="ellipse">
            <a:avLst/>
          </a:prstGeom>
          <a:solidFill>
            <a:schemeClr val="tx2">
              <a:lumMod val="20000"/>
              <a:lumOff val="80000"/>
              <a:alpha val="1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5734373" y="4679922"/>
            <a:ext cx="3047194" cy="769441"/>
          </a:xfrm>
          <a:prstGeom prst="rect">
            <a:avLst/>
          </a:prstGeom>
          <a:noFill/>
        </p:spPr>
        <p:txBody>
          <a:bodyPr wrap="square" rtlCol="0">
            <a:spAutoFit/>
          </a:bodyPr>
          <a:lstStyle/>
          <a:p>
            <a:pPr algn="ctr"/>
            <a:r>
              <a:rPr lang="en-US" sz="4400" dirty="0" smtClean="0">
                <a:solidFill>
                  <a:schemeClr val="accent2">
                    <a:lumMod val="75000"/>
                  </a:schemeClr>
                </a:solidFill>
              </a:rPr>
              <a:t>Connection</a:t>
            </a:r>
            <a:endParaRPr lang="en-US" sz="4400" dirty="0">
              <a:solidFill>
                <a:schemeClr val="accent2">
                  <a:lumMod val="75000"/>
                </a:schemeClr>
              </a:solidFill>
            </a:endParaRPr>
          </a:p>
        </p:txBody>
      </p:sp>
      <p:sp>
        <p:nvSpPr>
          <p:cNvPr id="14" name="TextBox 13"/>
          <p:cNvSpPr txBox="1"/>
          <p:nvPr/>
        </p:nvSpPr>
        <p:spPr>
          <a:xfrm>
            <a:off x="590081" y="4832322"/>
            <a:ext cx="3367066" cy="769441"/>
          </a:xfrm>
          <a:prstGeom prst="rect">
            <a:avLst/>
          </a:prstGeom>
          <a:noFill/>
        </p:spPr>
        <p:txBody>
          <a:bodyPr wrap="square" rtlCol="0">
            <a:spAutoFit/>
          </a:bodyPr>
          <a:lstStyle/>
          <a:p>
            <a:pPr algn="ctr"/>
            <a:r>
              <a:rPr lang="en-US" sz="4400" b="1" dirty="0" smtClean="0">
                <a:solidFill>
                  <a:srgbClr val="3366FF"/>
                </a:solidFill>
              </a:rPr>
              <a:t>Collaboration</a:t>
            </a:r>
            <a:endParaRPr lang="en-US" sz="4400" b="1" dirty="0">
              <a:solidFill>
                <a:srgbClr val="3366FF"/>
              </a:solidFill>
            </a:endParaRPr>
          </a:p>
        </p:txBody>
      </p:sp>
    </p:spTree>
    <p:extLst>
      <p:ext uri="{BB962C8B-B14F-4D97-AF65-F5344CB8AC3E}">
        <p14:creationId xmlns:p14="http://schemas.microsoft.com/office/powerpoint/2010/main" val="3784881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ngagem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81" y="0"/>
            <a:ext cx="9072359" cy="6858000"/>
          </a:xfrm>
          <a:prstGeom prst="rect">
            <a:avLst/>
          </a:prstGeom>
        </p:spPr>
      </p:pic>
    </p:spTree>
    <p:extLst>
      <p:ext uri="{BB962C8B-B14F-4D97-AF65-F5344CB8AC3E}">
        <p14:creationId xmlns:p14="http://schemas.microsoft.com/office/powerpoint/2010/main" val="39237883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9" y="-1"/>
            <a:ext cx="9139011" cy="6858001"/>
          </a:xfrm>
          <a:prstGeom prst="rect">
            <a:avLst/>
          </a:prstGeom>
        </p:spPr>
      </p:pic>
    </p:spTree>
    <p:extLst>
      <p:ext uri="{BB962C8B-B14F-4D97-AF65-F5344CB8AC3E}">
        <p14:creationId xmlns:p14="http://schemas.microsoft.com/office/powerpoint/2010/main" val="6738541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987126668_7cf5b4e0da_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227464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volving-Kids-in-Daily-Cleaning-Cho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3" y="0"/>
            <a:ext cx="9159153" cy="6858000"/>
          </a:xfrm>
          <a:prstGeom prst="rect">
            <a:avLst/>
          </a:prstGeom>
        </p:spPr>
      </p:pic>
    </p:spTree>
    <p:extLst>
      <p:ext uri="{BB962C8B-B14F-4D97-AF65-F5344CB8AC3E}">
        <p14:creationId xmlns:p14="http://schemas.microsoft.com/office/powerpoint/2010/main" val="23696890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emergence-of-expertise-L-INsqe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69" y="-1"/>
            <a:ext cx="9170669" cy="6858001"/>
          </a:xfrm>
          <a:prstGeom prst="rect">
            <a:avLst/>
          </a:prstGeom>
        </p:spPr>
      </p:pic>
    </p:spTree>
    <p:extLst>
      <p:ext uri="{BB962C8B-B14F-4D97-AF65-F5344CB8AC3E}">
        <p14:creationId xmlns:p14="http://schemas.microsoft.com/office/powerpoint/2010/main" val="22447632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0059"/>
            <a:ext cx="9137934" cy="4700343"/>
          </a:xfrm>
          <a:prstGeom prst="rect">
            <a:avLst/>
          </a:prstGeom>
        </p:spPr>
      </p:pic>
    </p:spTree>
    <p:extLst>
      <p:ext uri="{BB962C8B-B14F-4D97-AF65-F5344CB8AC3E}">
        <p14:creationId xmlns:p14="http://schemas.microsoft.com/office/powerpoint/2010/main" val="2324123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56603_420995571301321_474563116_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160004" y="5280385"/>
            <a:ext cx="1580044" cy="369332"/>
          </a:xfrm>
          <a:prstGeom prst="rect">
            <a:avLst/>
          </a:prstGeom>
          <a:noFill/>
        </p:spPr>
        <p:txBody>
          <a:bodyPr wrap="square" rtlCol="0">
            <a:spAutoFit/>
          </a:bodyPr>
          <a:lstStyle/>
          <a:p>
            <a:r>
              <a:rPr lang="en-US" dirty="0" smtClean="0"/>
              <a:t>hierarchy</a:t>
            </a:r>
            <a:endParaRPr lang="en-US" dirty="0"/>
          </a:p>
        </p:txBody>
      </p:sp>
      <p:sp>
        <p:nvSpPr>
          <p:cNvPr id="9" name="Rectangle 8"/>
          <p:cNvSpPr/>
          <p:nvPr/>
        </p:nvSpPr>
        <p:spPr>
          <a:xfrm>
            <a:off x="0" y="1230091"/>
            <a:ext cx="9144000" cy="11000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80004" y="1320096"/>
            <a:ext cx="1740048" cy="369332"/>
          </a:xfrm>
          <a:prstGeom prst="rect">
            <a:avLst/>
          </a:prstGeom>
          <a:noFill/>
        </p:spPr>
        <p:txBody>
          <a:bodyPr wrap="square" rtlCol="0">
            <a:spAutoFit/>
          </a:bodyPr>
          <a:lstStyle/>
          <a:p>
            <a:r>
              <a:rPr lang="en-US" dirty="0" smtClean="0"/>
              <a:t>hierarchy</a:t>
            </a:r>
            <a:endParaRPr lang="en-US" dirty="0"/>
          </a:p>
        </p:txBody>
      </p:sp>
      <p:sp>
        <p:nvSpPr>
          <p:cNvPr id="8" name="TextBox 7"/>
          <p:cNvSpPr txBox="1"/>
          <p:nvPr/>
        </p:nvSpPr>
        <p:spPr>
          <a:xfrm>
            <a:off x="160004" y="1644691"/>
            <a:ext cx="4590126" cy="584776"/>
          </a:xfrm>
          <a:prstGeom prst="rect">
            <a:avLst/>
          </a:prstGeom>
          <a:noFill/>
        </p:spPr>
        <p:txBody>
          <a:bodyPr wrap="square" rtlCol="0">
            <a:spAutoFit/>
          </a:bodyPr>
          <a:lstStyle/>
          <a:p>
            <a:r>
              <a:rPr lang="en-US" sz="3200" b="1" dirty="0" smtClean="0">
                <a:solidFill>
                  <a:schemeClr val="bg1"/>
                </a:solidFill>
              </a:rPr>
              <a:t>Everything in its place</a:t>
            </a:r>
            <a:endParaRPr lang="en-US" sz="3200" b="1" dirty="0">
              <a:solidFill>
                <a:schemeClr val="bg1"/>
              </a:solidFill>
            </a:endParaRPr>
          </a:p>
        </p:txBody>
      </p:sp>
    </p:spTree>
    <p:extLst>
      <p:ext uri="{BB962C8B-B14F-4D97-AF65-F5344CB8AC3E}">
        <p14:creationId xmlns:p14="http://schemas.microsoft.com/office/powerpoint/2010/main" val="25226323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uality-stam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3" y="446806"/>
            <a:ext cx="9173213" cy="5673640"/>
          </a:xfrm>
          <a:prstGeom prst="rect">
            <a:avLst/>
          </a:prstGeom>
        </p:spPr>
      </p:pic>
    </p:spTree>
    <p:extLst>
      <p:ext uri="{BB962C8B-B14F-4D97-AF65-F5344CB8AC3E}">
        <p14:creationId xmlns:p14="http://schemas.microsoft.com/office/powerpoint/2010/main" val="40181450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scovering_the_soul_of_tibet112aaf1f7a1926bafcb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77538"/>
          </a:xfrm>
          <a:prstGeom prst="rect">
            <a:avLst/>
          </a:prstGeom>
        </p:spPr>
      </p:pic>
    </p:spTree>
    <p:extLst>
      <p:ext uri="{BB962C8B-B14F-4D97-AF65-F5344CB8AC3E}">
        <p14:creationId xmlns:p14="http://schemas.microsoft.com/office/powerpoint/2010/main" val="14906873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ghtbulb_ide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021" y="0"/>
            <a:ext cx="7527628" cy="6858506"/>
          </a:xfrm>
          <a:prstGeom prst="rect">
            <a:avLst/>
          </a:prstGeom>
        </p:spPr>
      </p:pic>
    </p:spTree>
    <p:extLst>
      <p:ext uri="{BB962C8B-B14F-4D97-AF65-F5344CB8AC3E}">
        <p14:creationId xmlns:p14="http://schemas.microsoft.com/office/powerpoint/2010/main" val="34125436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70474819-1.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00" y="0"/>
            <a:ext cx="9193400" cy="6544352"/>
          </a:xfrm>
          <a:prstGeom prst="rect">
            <a:avLst/>
          </a:prstGeom>
        </p:spPr>
      </p:pic>
    </p:spTree>
    <p:extLst>
      <p:ext uri="{BB962C8B-B14F-4D97-AF65-F5344CB8AC3E}">
        <p14:creationId xmlns:p14="http://schemas.microsoft.com/office/powerpoint/2010/main" val="14776392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6a01053596fb28970c01156fed6b0e970c-250w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230" y="-1"/>
            <a:ext cx="5382365" cy="6954015"/>
          </a:xfrm>
          <a:prstGeom prst="rect">
            <a:avLst/>
          </a:prstGeom>
        </p:spPr>
      </p:pic>
    </p:spTree>
    <p:extLst>
      <p:ext uri="{BB962C8B-B14F-4D97-AF65-F5344CB8AC3E}">
        <p14:creationId xmlns:p14="http://schemas.microsoft.com/office/powerpoint/2010/main" val="30609036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ortest-question_mar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221623" y="279039"/>
            <a:ext cx="8229600" cy="6578961"/>
          </a:xfrm>
        </p:spPr>
        <p:txBody>
          <a:bodyPr>
            <a:normAutofit/>
          </a:bodyPr>
          <a:lstStyle/>
          <a:p>
            <a:r>
              <a:rPr lang="en-US" dirty="0" smtClean="0">
                <a:solidFill>
                  <a:schemeClr val="bg1"/>
                </a:solidFill>
              </a:rPr>
              <a:t>What is the added value (in the eyes of our customers) for what we currently do?</a:t>
            </a:r>
          </a:p>
          <a:p>
            <a:pPr marL="0" indent="0">
              <a:buNone/>
            </a:pPr>
            <a:endParaRPr lang="en-US" dirty="0">
              <a:solidFill>
                <a:schemeClr val="bg1"/>
              </a:solidFill>
            </a:endParaRPr>
          </a:p>
          <a:p>
            <a:pPr marL="0" indent="0">
              <a:buNone/>
            </a:pPr>
            <a:endParaRPr lang="en-US" dirty="0" smtClean="0">
              <a:solidFill>
                <a:schemeClr val="bg1"/>
              </a:solidFill>
            </a:endParaRPr>
          </a:p>
          <a:p>
            <a:pPr marL="0" indent="0">
              <a:buNone/>
            </a:pPr>
            <a:endParaRPr lang="en-US" dirty="0">
              <a:solidFill>
                <a:schemeClr val="bg1"/>
              </a:solidFill>
            </a:endParaRPr>
          </a:p>
          <a:p>
            <a:r>
              <a:rPr lang="en-US" dirty="0" smtClean="0">
                <a:solidFill>
                  <a:schemeClr val="bg1"/>
                </a:solidFill>
              </a:rPr>
              <a:t>What can we stop doing (that has little value) – and our customers probably will not notice?</a:t>
            </a:r>
          </a:p>
          <a:p>
            <a:pPr marL="0" indent="0">
              <a:buNone/>
            </a:pPr>
            <a:endParaRPr lang="en-US" dirty="0" smtClean="0">
              <a:solidFill>
                <a:schemeClr val="bg1"/>
              </a:solidFill>
            </a:endParaRPr>
          </a:p>
          <a:p>
            <a:pPr marL="0" indent="0">
              <a:buNone/>
            </a:pPr>
            <a:endParaRPr lang="en-US" dirty="0" smtClean="0">
              <a:solidFill>
                <a:schemeClr val="bg1"/>
              </a:solidFill>
            </a:endParaRPr>
          </a:p>
          <a:p>
            <a:pPr marL="0" indent="0">
              <a:buNone/>
            </a:pPr>
            <a:endParaRPr lang="en-US" dirty="0">
              <a:solidFill>
                <a:schemeClr val="bg1"/>
              </a:solidFill>
            </a:endParaRPr>
          </a:p>
          <a:p>
            <a:r>
              <a:rPr lang="en-US" dirty="0" smtClean="0">
                <a:solidFill>
                  <a:schemeClr val="bg1"/>
                </a:solidFill>
              </a:rPr>
              <a:t>What should we do that will add real value?</a:t>
            </a:r>
          </a:p>
          <a:p>
            <a:endParaRPr lang="en-US" dirty="0">
              <a:solidFill>
                <a:schemeClr val="bg1"/>
              </a:solidFill>
            </a:endParaRPr>
          </a:p>
        </p:txBody>
      </p:sp>
    </p:spTree>
    <p:extLst>
      <p:ext uri="{BB962C8B-B14F-4D97-AF65-F5344CB8AC3E}">
        <p14:creationId xmlns:p14="http://schemas.microsoft.com/office/powerpoint/2010/main" val="600588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5298141" cy="6858000"/>
          </a:xfrm>
          <a:prstGeom prst="rect">
            <a:avLst/>
          </a:prstGeom>
        </p:spPr>
      </p:pic>
      <p:sp>
        <p:nvSpPr>
          <p:cNvPr id="5" name="TextBox 4"/>
          <p:cNvSpPr txBox="1"/>
          <p:nvPr/>
        </p:nvSpPr>
        <p:spPr>
          <a:xfrm>
            <a:off x="5940655" y="2949567"/>
            <a:ext cx="2796205" cy="584776"/>
          </a:xfrm>
          <a:prstGeom prst="rect">
            <a:avLst/>
          </a:prstGeom>
          <a:noFill/>
        </p:spPr>
        <p:txBody>
          <a:bodyPr wrap="square" rtlCol="0">
            <a:spAutoFit/>
          </a:bodyPr>
          <a:lstStyle/>
          <a:p>
            <a:pPr algn="ctr"/>
            <a:r>
              <a:rPr lang="en-US" sz="3200" dirty="0" smtClean="0">
                <a:solidFill>
                  <a:srgbClr val="0000FF"/>
                </a:solidFill>
              </a:rPr>
              <a:t>What?</a:t>
            </a:r>
            <a:endParaRPr lang="en-US" sz="3200" dirty="0">
              <a:solidFill>
                <a:srgbClr val="0000FF"/>
              </a:solidFill>
            </a:endParaRPr>
          </a:p>
        </p:txBody>
      </p:sp>
    </p:spTree>
    <p:extLst>
      <p:ext uri="{BB962C8B-B14F-4D97-AF65-F5344CB8AC3E}">
        <p14:creationId xmlns:p14="http://schemas.microsoft.com/office/powerpoint/2010/main" val="132377599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limina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8" y="0"/>
            <a:ext cx="9152528" cy="6858000"/>
          </a:xfrm>
          <a:prstGeom prst="rect">
            <a:avLst/>
          </a:prstGeom>
        </p:spPr>
      </p:pic>
    </p:spTree>
    <p:extLst>
      <p:ext uri="{BB962C8B-B14F-4D97-AF65-F5344CB8AC3E}">
        <p14:creationId xmlns:p14="http://schemas.microsoft.com/office/powerpoint/2010/main" val="32107284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implif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002927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d-barn-and-silo-lora-severs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9" y="-1"/>
            <a:ext cx="9140842" cy="6858001"/>
          </a:xfrm>
          <a:prstGeom prst="rect">
            <a:avLst/>
          </a:prstGeom>
        </p:spPr>
      </p:pic>
      <p:sp>
        <p:nvSpPr>
          <p:cNvPr id="5" name="Rectangle 4"/>
          <p:cNvSpPr/>
          <p:nvPr/>
        </p:nvSpPr>
        <p:spPr>
          <a:xfrm>
            <a:off x="0" y="5296708"/>
            <a:ext cx="9144000" cy="11000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15093" y="5673820"/>
            <a:ext cx="4066276" cy="584776"/>
          </a:xfrm>
          <a:prstGeom prst="rect">
            <a:avLst/>
          </a:prstGeom>
          <a:noFill/>
        </p:spPr>
        <p:txBody>
          <a:bodyPr wrap="square" rtlCol="0">
            <a:spAutoFit/>
          </a:bodyPr>
          <a:lstStyle/>
          <a:p>
            <a:r>
              <a:rPr lang="en-US" sz="3200" dirty="0" smtClean="0">
                <a:solidFill>
                  <a:schemeClr val="bg1"/>
                </a:solidFill>
              </a:rPr>
              <a:t>Automation</a:t>
            </a:r>
            <a:endParaRPr lang="en-US" sz="3200" dirty="0">
              <a:solidFill>
                <a:schemeClr val="bg1"/>
              </a:solidFill>
            </a:endParaRPr>
          </a:p>
        </p:txBody>
      </p:sp>
    </p:spTree>
    <p:extLst>
      <p:ext uri="{BB962C8B-B14F-4D97-AF65-F5344CB8AC3E}">
        <p14:creationId xmlns:p14="http://schemas.microsoft.com/office/powerpoint/2010/main" val="1997881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ctionary-p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8" y="-1"/>
            <a:ext cx="9150668" cy="6858001"/>
          </a:xfrm>
          <a:prstGeom prst="rect">
            <a:avLst/>
          </a:prstGeom>
        </p:spPr>
      </p:pic>
      <p:sp>
        <p:nvSpPr>
          <p:cNvPr id="6" name="Rectangle 5"/>
          <p:cNvSpPr/>
          <p:nvPr/>
        </p:nvSpPr>
        <p:spPr>
          <a:xfrm>
            <a:off x="0" y="5260385"/>
            <a:ext cx="9144000" cy="11000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90007" y="5290387"/>
            <a:ext cx="1740048" cy="369332"/>
          </a:xfrm>
          <a:prstGeom prst="rect">
            <a:avLst/>
          </a:prstGeom>
          <a:noFill/>
        </p:spPr>
        <p:txBody>
          <a:bodyPr wrap="square" rtlCol="0">
            <a:spAutoFit/>
          </a:bodyPr>
          <a:lstStyle/>
          <a:p>
            <a:r>
              <a:rPr lang="en-US" dirty="0" smtClean="0"/>
              <a:t>hierarchy</a:t>
            </a:r>
            <a:endParaRPr lang="en-US" dirty="0"/>
          </a:p>
        </p:txBody>
      </p:sp>
      <p:sp>
        <p:nvSpPr>
          <p:cNvPr id="8" name="TextBox 7"/>
          <p:cNvSpPr txBox="1"/>
          <p:nvPr/>
        </p:nvSpPr>
        <p:spPr>
          <a:xfrm>
            <a:off x="230006" y="5649717"/>
            <a:ext cx="4590126" cy="584776"/>
          </a:xfrm>
          <a:prstGeom prst="rect">
            <a:avLst/>
          </a:prstGeom>
          <a:noFill/>
        </p:spPr>
        <p:txBody>
          <a:bodyPr wrap="square" rtlCol="0">
            <a:spAutoFit/>
          </a:bodyPr>
          <a:lstStyle/>
          <a:p>
            <a:r>
              <a:rPr lang="en-US" sz="3200" b="1" dirty="0" smtClean="0">
                <a:solidFill>
                  <a:schemeClr val="bg1"/>
                </a:solidFill>
              </a:rPr>
              <a:t>Controlled vocabulary</a:t>
            </a:r>
            <a:endParaRPr lang="en-US" sz="3200" b="1" dirty="0">
              <a:solidFill>
                <a:schemeClr val="bg1"/>
              </a:solidFill>
            </a:endParaRPr>
          </a:p>
        </p:txBody>
      </p:sp>
    </p:spTree>
    <p:extLst>
      <p:ext uri="{BB962C8B-B14F-4D97-AF65-F5344CB8AC3E}">
        <p14:creationId xmlns:p14="http://schemas.microsoft.com/office/powerpoint/2010/main" val="10237344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05-11 at 6.49.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7184"/>
            <a:ext cx="9144000" cy="3643028"/>
          </a:xfrm>
          <a:prstGeom prst="rect">
            <a:avLst/>
          </a:prstGeom>
        </p:spPr>
      </p:pic>
      <p:sp>
        <p:nvSpPr>
          <p:cNvPr id="6" name="Rectangle 5"/>
          <p:cNvSpPr/>
          <p:nvPr/>
        </p:nvSpPr>
        <p:spPr>
          <a:xfrm>
            <a:off x="0" y="5296708"/>
            <a:ext cx="9144000" cy="11000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15093" y="5673820"/>
            <a:ext cx="4066276" cy="584776"/>
          </a:xfrm>
          <a:prstGeom prst="rect">
            <a:avLst/>
          </a:prstGeom>
          <a:noFill/>
        </p:spPr>
        <p:txBody>
          <a:bodyPr wrap="square" rtlCol="0">
            <a:spAutoFit/>
          </a:bodyPr>
          <a:lstStyle/>
          <a:p>
            <a:r>
              <a:rPr lang="en-US" sz="3200" dirty="0" smtClean="0">
                <a:solidFill>
                  <a:schemeClr val="bg1"/>
                </a:solidFill>
              </a:rPr>
              <a:t>Library Consortiums</a:t>
            </a:r>
            <a:endParaRPr lang="en-US" sz="3200" dirty="0">
              <a:solidFill>
                <a:schemeClr val="bg1"/>
              </a:solidFill>
            </a:endParaRPr>
          </a:p>
        </p:txBody>
      </p:sp>
    </p:spTree>
    <p:extLst>
      <p:ext uri="{BB962C8B-B14F-4D97-AF65-F5344CB8AC3E}">
        <p14:creationId xmlns:p14="http://schemas.microsoft.com/office/powerpoint/2010/main" val="383533871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18"/>
            <a:ext cx="8229600" cy="1143000"/>
          </a:xfrm>
        </p:spPr>
        <p:txBody>
          <a:bodyPr/>
          <a:lstStyle/>
          <a:p>
            <a:r>
              <a:rPr lang="en-US" dirty="0" smtClean="0">
                <a:solidFill>
                  <a:srgbClr val="0000FF"/>
                </a:solidFill>
              </a:rPr>
              <a:t>Library Collections &amp; Services</a:t>
            </a:r>
            <a:endParaRPr lang="en-US" dirty="0">
              <a:solidFill>
                <a:srgbClr val="0000FF"/>
              </a:solidFill>
            </a:endParaRPr>
          </a:p>
        </p:txBody>
      </p:sp>
      <p:sp>
        <p:nvSpPr>
          <p:cNvPr id="3" name="Content Placeholder 2"/>
          <p:cNvSpPr>
            <a:spLocks noGrp="1"/>
          </p:cNvSpPr>
          <p:nvPr>
            <p:ph sz="half" idx="1"/>
          </p:nvPr>
        </p:nvSpPr>
        <p:spPr>
          <a:xfrm>
            <a:off x="95250" y="1600200"/>
            <a:ext cx="1797050" cy="4525963"/>
          </a:xfrm>
        </p:spPr>
        <p:txBody>
          <a:bodyPr>
            <a:normAutofit lnSpcReduction="10000"/>
          </a:bodyPr>
          <a:lstStyle/>
          <a:p>
            <a:pPr marL="0" indent="0">
              <a:buNone/>
            </a:pPr>
            <a:r>
              <a:rPr lang="en-US" dirty="0" smtClean="0"/>
              <a:t>Acquire</a:t>
            </a:r>
          </a:p>
          <a:p>
            <a:pPr marL="0" indent="0">
              <a:buNone/>
            </a:pPr>
            <a:endParaRPr lang="en-US" dirty="0"/>
          </a:p>
          <a:p>
            <a:pPr marL="0" indent="0">
              <a:buNone/>
            </a:pPr>
            <a:r>
              <a:rPr lang="en-US" dirty="0" smtClean="0"/>
              <a:t>Arrange</a:t>
            </a:r>
          </a:p>
          <a:p>
            <a:pPr marL="0" indent="0">
              <a:buNone/>
            </a:pPr>
            <a:endParaRPr lang="en-US" dirty="0"/>
          </a:p>
          <a:p>
            <a:pPr marL="0" indent="0">
              <a:buNone/>
            </a:pPr>
            <a:r>
              <a:rPr lang="en-US" dirty="0" smtClean="0"/>
              <a:t>Describe</a:t>
            </a:r>
          </a:p>
          <a:p>
            <a:pPr marL="0" indent="0">
              <a:buNone/>
            </a:pPr>
            <a:endParaRPr lang="en-US" dirty="0"/>
          </a:p>
          <a:p>
            <a:pPr marL="0" indent="0">
              <a:buNone/>
            </a:pPr>
            <a:r>
              <a:rPr lang="en-US" dirty="0" smtClean="0"/>
              <a:t>Provide</a:t>
            </a:r>
          </a:p>
          <a:p>
            <a:pPr marL="0" indent="0">
              <a:buNone/>
            </a:pPr>
            <a:endParaRPr lang="en-US" dirty="0"/>
          </a:p>
          <a:p>
            <a:pPr marL="0" indent="0">
              <a:buNone/>
            </a:pPr>
            <a:r>
              <a:rPr lang="en-US" dirty="0" smtClean="0"/>
              <a:t>Support</a:t>
            </a:r>
            <a:endParaRPr lang="en-US" dirty="0"/>
          </a:p>
        </p:txBody>
      </p:sp>
      <p:sp>
        <p:nvSpPr>
          <p:cNvPr id="4" name="Content Placeholder 3"/>
          <p:cNvSpPr>
            <a:spLocks noGrp="1"/>
          </p:cNvSpPr>
          <p:nvPr>
            <p:ph sz="half" idx="2"/>
          </p:nvPr>
        </p:nvSpPr>
        <p:spPr>
          <a:xfrm>
            <a:off x="1625167" y="1600200"/>
            <a:ext cx="2728383" cy="4525963"/>
          </a:xfrm>
        </p:spPr>
        <p:txBody>
          <a:bodyPr>
            <a:normAutofit lnSpcReduction="10000"/>
          </a:bodyPr>
          <a:lstStyle/>
          <a:p>
            <a:pPr marL="0" indent="0">
              <a:buNone/>
            </a:pPr>
            <a:r>
              <a:rPr lang="en-US" sz="2000" dirty="0" smtClean="0">
                <a:solidFill>
                  <a:schemeClr val="bg1">
                    <a:lumMod val="65000"/>
                  </a:schemeClr>
                </a:solidFill>
              </a:rPr>
              <a:t>Publishers, text, passive</a:t>
            </a:r>
          </a:p>
          <a:p>
            <a:pPr marL="0" indent="0">
              <a:buNone/>
            </a:pPr>
            <a:endParaRPr lang="en-US" sz="2000" dirty="0" smtClean="0">
              <a:solidFill>
                <a:schemeClr val="bg1">
                  <a:lumMod val="65000"/>
                </a:schemeClr>
              </a:solidFill>
            </a:endParaRPr>
          </a:p>
          <a:p>
            <a:pPr marL="0" indent="0">
              <a:buNone/>
            </a:pPr>
            <a:endParaRPr lang="en-US" sz="2000" dirty="0">
              <a:solidFill>
                <a:schemeClr val="bg1">
                  <a:lumMod val="65000"/>
                </a:schemeClr>
              </a:solidFill>
            </a:endParaRPr>
          </a:p>
          <a:p>
            <a:pPr marL="0" indent="0">
              <a:buNone/>
            </a:pPr>
            <a:r>
              <a:rPr lang="en-US" sz="2000" dirty="0" smtClean="0">
                <a:solidFill>
                  <a:schemeClr val="bg1">
                    <a:lumMod val="65000"/>
                  </a:schemeClr>
                </a:solidFill>
              </a:rPr>
              <a:t>Set, inflexible, Dewey</a:t>
            </a:r>
          </a:p>
          <a:p>
            <a:pPr marL="0" indent="0">
              <a:buNone/>
            </a:pPr>
            <a:endParaRPr lang="en-US" sz="2000" dirty="0" smtClean="0">
              <a:solidFill>
                <a:schemeClr val="bg1">
                  <a:lumMod val="65000"/>
                </a:schemeClr>
              </a:solidFill>
            </a:endParaRPr>
          </a:p>
          <a:p>
            <a:pPr marL="0" indent="0">
              <a:buNone/>
            </a:pPr>
            <a:endParaRPr lang="en-US" sz="2000" dirty="0">
              <a:solidFill>
                <a:schemeClr val="bg1">
                  <a:lumMod val="65000"/>
                </a:schemeClr>
              </a:solidFill>
            </a:endParaRPr>
          </a:p>
          <a:p>
            <a:pPr marL="0" indent="0">
              <a:buNone/>
            </a:pPr>
            <a:r>
              <a:rPr lang="en-US" sz="2000" dirty="0" smtClean="0">
                <a:solidFill>
                  <a:schemeClr val="bg1">
                    <a:lumMod val="65000"/>
                  </a:schemeClr>
                </a:solidFill>
              </a:rPr>
              <a:t>Publishers, LC, OCLC</a:t>
            </a:r>
          </a:p>
          <a:p>
            <a:pPr marL="0" indent="0">
              <a:buNone/>
            </a:pPr>
            <a:endParaRPr lang="en-US" sz="2000" dirty="0" smtClean="0">
              <a:solidFill>
                <a:schemeClr val="bg1">
                  <a:lumMod val="65000"/>
                </a:schemeClr>
              </a:solidFill>
            </a:endParaRPr>
          </a:p>
          <a:p>
            <a:pPr marL="0" indent="0">
              <a:buNone/>
            </a:pPr>
            <a:endParaRPr lang="en-US" sz="2000" dirty="0">
              <a:solidFill>
                <a:schemeClr val="bg1">
                  <a:lumMod val="65000"/>
                </a:schemeClr>
              </a:solidFill>
            </a:endParaRPr>
          </a:p>
          <a:p>
            <a:pPr marL="0" indent="0">
              <a:buNone/>
            </a:pPr>
            <a:r>
              <a:rPr lang="en-US" sz="2000" dirty="0" smtClean="0">
                <a:solidFill>
                  <a:schemeClr val="bg1">
                    <a:lumMod val="65000"/>
                  </a:schemeClr>
                </a:solidFill>
              </a:rPr>
              <a:t>Catalogs, shelves</a:t>
            </a:r>
          </a:p>
          <a:p>
            <a:pPr marL="0" indent="0">
              <a:buNone/>
            </a:pPr>
            <a:endParaRPr lang="en-US" sz="2000" dirty="0">
              <a:solidFill>
                <a:schemeClr val="bg1">
                  <a:lumMod val="65000"/>
                </a:schemeClr>
              </a:solidFill>
            </a:endParaRPr>
          </a:p>
          <a:p>
            <a:pPr marL="0" indent="0">
              <a:buNone/>
            </a:pPr>
            <a:r>
              <a:rPr lang="en-US" sz="2000" dirty="0" smtClean="0">
                <a:solidFill>
                  <a:schemeClr val="bg1">
                    <a:lumMod val="65000"/>
                  </a:schemeClr>
                </a:solidFill>
              </a:rPr>
              <a:t>Reference</a:t>
            </a:r>
            <a:endParaRPr lang="en-US" sz="2000" dirty="0">
              <a:solidFill>
                <a:schemeClr val="bg1">
                  <a:lumMod val="65000"/>
                </a:schemeClr>
              </a:solidFill>
            </a:endParaRPr>
          </a:p>
        </p:txBody>
      </p:sp>
      <p:sp>
        <p:nvSpPr>
          <p:cNvPr id="5" name="Content Placeholder 3"/>
          <p:cNvSpPr txBox="1">
            <a:spLocks/>
          </p:cNvSpPr>
          <p:nvPr/>
        </p:nvSpPr>
        <p:spPr>
          <a:xfrm>
            <a:off x="4159250" y="1494367"/>
            <a:ext cx="4838699" cy="452596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Font typeface="Arial"/>
              <a:buNone/>
            </a:pPr>
            <a:r>
              <a:rPr lang="en-US" dirty="0" smtClean="0">
                <a:solidFill>
                  <a:srgbClr val="0000FF"/>
                </a:solidFill>
              </a:rPr>
              <a:t>Active, text+, publish, produce</a:t>
            </a:r>
          </a:p>
          <a:p>
            <a:pPr marL="0" indent="0">
              <a:buFont typeface="Arial"/>
              <a:buNone/>
            </a:pPr>
            <a:endParaRPr lang="en-US" dirty="0" smtClean="0"/>
          </a:p>
          <a:p>
            <a:pPr marL="0" indent="0">
              <a:buFont typeface="Arial"/>
              <a:buNone/>
            </a:pPr>
            <a:r>
              <a:rPr lang="en-US" dirty="0" smtClean="0">
                <a:solidFill>
                  <a:srgbClr val="008000"/>
                </a:solidFill>
              </a:rPr>
              <a:t>Virtual shelves, crowd curation</a:t>
            </a:r>
          </a:p>
          <a:p>
            <a:pPr marL="0" indent="0">
              <a:buFont typeface="Arial"/>
              <a:buNone/>
            </a:pPr>
            <a:endParaRPr lang="en-US" dirty="0" smtClean="0"/>
          </a:p>
          <a:p>
            <a:pPr marL="0" indent="0">
              <a:buFont typeface="Arial"/>
              <a:buNone/>
            </a:pPr>
            <a:r>
              <a:rPr lang="en-US" dirty="0" smtClean="0">
                <a:solidFill>
                  <a:srgbClr val="0000FF"/>
                </a:solidFill>
              </a:rPr>
              <a:t>Folksonomies, ratings, reviews</a:t>
            </a:r>
          </a:p>
          <a:p>
            <a:pPr marL="0" indent="0">
              <a:buFont typeface="Arial"/>
              <a:buNone/>
            </a:pPr>
            <a:endParaRPr lang="en-US" dirty="0"/>
          </a:p>
          <a:p>
            <a:pPr marL="0" indent="0">
              <a:buFont typeface="Arial"/>
              <a:buNone/>
            </a:pPr>
            <a:r>
              <a:rPr lang="en-US" dirty="0" smtClean="0">
                <a:solidFill>
                  <a:srgbClr val="008000"/>
                </a:solidFill>
              </a:rPr>
              <a:t>Merchandize, discovery, </a:t>
            </a:r>
          </a:p>
          <a:p>
            <a:pPr marL="0" indent="0">
              <a:buFont typeface="Arial"/>
              <a:buNone/>
            </a:pPr>
            <a:r>
              <a:rPr lang="en-US" dirty="0">
                <a:solidFill>
                  <a:srgbClr val="008000"/>
                </a:solidFill>
              </a:rPr>
              <a:t>	</a:t>
            </a:r>
            <a:r>
              <a:rPr lang="en-US" dirty="0" smtClean="0">
                <a:solidFill>
                  <a:srgbClr val="008000"/>
                </a:solidFill>
              </a:rPr>
              <a:t>exhibits, create, imagine</a:t>
            </a:r>
          </a:p>
          <a:p>
            <a:pPr marL="0" indent="0">
              <a:buFont typeface="Arial"/>
              <a:buNone/>
            </a:pPr>
            <a:r>
              <a:rPr lang="en-US" dirty="0" smtClean="0">
                <a:solidFill>
                  <a:srgbClr val="0000FF"/>
                </a:solidFill>
              </a:rPr>
              <a:t>Connect, engage, learn</a:t>
            </a:r>
            <a:endParaRPr lang="en-US" dirty="0">
              <a:solidFill>
                <a:srgbClr val="0000FF"/>
              </a:solidFill>
            </a:endParaRPr>
          </a:p>
        </p:txBody>
      </p:sp>
    </p:spTree>
    <p:extLst>
      <p:ext uri="{BB962C8B-B14F-4D97-AF65-F5344CB8AC3E}">
        <p14:creationId xmlns:p14="http://schemas.microsoft.com/office/powerpoint/2010/main" val="8384702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s crea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4" y="-1"/>
            <a:ext cx="9002012" cy="7020513"/>
          </a:xfrm>
          <a:prstGeom prst="rect">
            <a:avLst/>
          </a:prstGeom>
        </p:spPr>
      </p:pic>
    </p:spTree>
    <p:extLst>
      <p:ext uri="{BB962C8B-B14F-4D97-AF65-F5344CB8AC3E}">
        <p14:creationId xmlns:p14="http://schemas.microsoft.com/office/powerpoint/2010/main" val="42263957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5-30 at 12.55.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1" y="-1"/>
            <a:ext cx="9153271" cy="6858001"/>
          </a:xfrm>
          <a:prstGeom prst="rect">
            <a:avLst/>
          </a:prstGeom>
        </p:spPr>
      </p:pic>
    </p:spTree>
    <p:extLst>
      <p:ext uri="{BB962C8B-B14F-4D97-AF65-F5344CB8AC3E}">
        <p14:creationId xmlns:p14="http://schemas.microsoft.com/office/powerpoint/2010/main" val="12389075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99" y="-1"/>
            <a:ext cx="9178199" cy="6940507"/>
          </a:xfrm>
          <a:prstGeom prst="rect">
            <a:avLst/>
          </a:prstGeom>
        </p:spPr>
      </p:pic>
    </p:spTree>
    <p:extLst>
      <p:ext uri="{BB962C8B-B14F-4D97-AF65-F5344CB8AC3E}">
        <p14:creationId xmlns:p14="http://schemas.microsoft.com/office/powerpoint/2010/main" val="29760532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621"/>
            <a:ext cx="8229600" cy="1143000"/>
          </a:xfrm>
        </p:spPr>
        <p:txBody>
          <a:bodyPr>
            <a:normAutofit fontScale="90000"/>
          </a:bodyPr>
          <a:lstStyle/>
          <a:p>
            <a:r>
              <a:rPr lang="en-US" dirty="0" smtClean="0">
                <a:solidFill>
                  <a:srgbClr val="0000FF"/>
                </a:solidFill>
              </a:rPr>
              <a:t>What Have You </a:t>
            </a:r>
            <a:r>
              <a:rPr lang="en-US" dirty="0">
                <a:solidFill>
                  <a:srgbClr val="0000FF"/>
                </a:solidFill>
              </a:rPr>
              <a:t>F</a:t>
            </a:r>
            <a:r>
              <a:rPr lang="en-US" dirty="0" smtClean="0">
                <a:solidFill>
                  <a:srgbClr val="0000FF"/>
                </a:solidFill>
              </a:rPr>
              <a:t>ound to be Effective?</a:t>
            </a:r>
            <a:endParaRPr lang="en-US" dirty="0">
              <a:solidFill>
                <a:srgbClr val="0000FF"/>
              </a:solidFill>
            </a:endParaRPr>
          </a:p>
        </p:txBody>
      </p:sp>
      <p:pic>
        <p:nvPicPr>
          <p:cNvPr id="4" name="Picture 3" descr="medium_151141322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39036"/>
            <a:ext cx="9144000" cy="5318964"/>
          </a:xfrm>
          <a:prstGeom prst="rect">
            <a:avLst/>
          </a:prstGeom>
        </p:spPr>
      </p:pic>
    </p:spTree>
    <p:extLst>
      <p:ext uri="{BB962C8B-B14F-4D97-AF65-F5344CB8AC3E}">
        <p14:creationId xmlns:p14="http://schemas.microsoft.com/office/powerpoint/2010/main" val="13260500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6-07 at 4.45.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5804" y="377124"/>
            <a:ext cx="6972300" cy="939800"/>
          </a:xfrm>
          <a:prstGeom prst="rect">
            <a:avLst/>
          </a:prstGeom>
        </p:spPr>
      </p:pic>
      <p:pic>
        <p:nvPicPr>
          <p:cNvPr id="4" name="Picture 3" descr="Screen shot 2013-06-07 at 4.46.2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547" y="1622126"/>
            <a:ext cx="3975100" cy="965200"/>
          </a:xfrm>
          <a:prstGeom prst="rect">
            <a:avLst/>
          </a:prstGeom>
        </p:spPr>
      </p:pic>
      <p:pic>
        <p:nvPicPr>
          <p:cNvPr id="5" name="Picture 4" descr="Screen shot 2013-06-07 at 4.47.4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3180" y="3814569"/>
            <a:ext cx="6451600" cy="977900"/>
          </a:xfrm>
          <a:prstGeom prst="rect">
            <a:avLst/>
          </a:prstGeom>
        </p:spPr>
      </p:pic>
      <p:pic>
        <p:nvPicPr>
          <p:cNvPr id="8" name="Picture 7" descr="Screen shot 2013-06-07 at 4.48.4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41965"/>
            <a:ext cx="9144000" cy="580694"/>
          </a:xfrm>
          <a:prstGeom prst="rect">
            <a:avLst/>
          </a:prstGeom>
        </p:spPr>
      </p:pic>
    </p:spTree>
    <p:extLst>
      <p:ext uri="{BB962C8B-B14F-4D97-AF65-F5344CB8AC3E}">
        <p14:creationId xmlns:p14="http://schemas.microsoft.com/office/powerpoint/2010/main" val="21221535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4442</TotalTime>
  <Words>2461</Words>
  <Application>Microsoft Macintosh PowerPoint</Application>
  <PresentationFormat>On-screen Show (4:3)</PresentationFormat>
  <Paragraphs>531</Paragraphs>
  <Slides>96</Slides>
  <Notes>70</Notes>
  <HiddenSlides>0</HiddenSlides>
  <MMClips>0</MMClips>
  <ScaleCrop>false</ScaleCrop>
  <HeadingPairs>
    <vt:vector size="4" baseType="variant">
      <vt:variant>
        <vt:lpstr>Theme</vt:lpstr>
      </vt:variant>
      <vt:variant>
        <vt:i4>1</vt:i4>
      </vt:variant>
      <vt:variant>
        <vt:lpstr>Slide Titles</vt:lpstr>
      </vt:variant>
      <vt:variant>
        <vt:i4>96</vt:i4>
      </vt:variant>
    </vt:vector>
  </HeadingPairs>
  <TitlesOfParts>
    <vt:vector size="97" baseType="lpstr">
      <vt:lpstr>Office Theme</vt:lpstr>
      <vt:lpstr>Corporate Libraries: Adding Value in the Workplace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Customer Criteria for Assessing Value</vt:lpstr>
      <vt:lpstr>Value-Added Spectrum</vt:lpstr>
      <vt:lpstr>PowerPoint Presentation</vt:lpstr>
      <vt:lpstr>Nature of Information is Changing</vt:lpstr>
      <vt:lpstr>PowerPoint Presentation</vt:lpstr>
      <vt:lpstr>PowerPoint Presentation</vt:lpstr>
      <vt:lpstr>PowerPoint Presentation</vt:lpstr>
      <vt:lpstr>PowerPoint Presentation</vt:lpstr>
      <vt:lpstr>People come to us PLUS we go to people</vt:lpstr>
      <vt:lpstr>PowerPoint Presentation</vt:lpstr>
      <vt:lpstr>PowerPoint Presentation</vt:lpstr>
      <vt:lpstr>PowerPoint Presentation</vt:lpstr>
      <vt:lpstr>PowerPoint Presentation</vt:lpstr>
      <vt:lpstr>PowerPoint Presentation</vt:lpstr>
      <vt:lpstr>Edward Tufte &amp; Richard Wurman</vt:lpstr>
      <vt:lpstr>PowerPoint Presentation</vt:lpstr>
      <vt:lpstr>Location</vt:lpstr>
      <vt:lpstr>PowerPoint Presentation</vt:lpstr>
      <vt:lpstr>Alphabetical Order</vt:lpstr>
      <vt:lpstr>Time</vt:lpstr>
      <vt:lpstr>Napoleon's March</vt:lpstr>
      <vt:lpstr>Category</vt:lpstr>
      <vt:lpstr>PowerPoint Presentation</vt:lpstr>
      <vt:lpstr>Hierarchy</vt:lpstr>
      <vt:lpstr>Hierarchy</vt:lpstr>
      <vt:lpstr>Icons or Images</vt:lpstr>
      <vt:lpstr>Task or   Service</vt:lpstr>
      <vt:lpstr>Audience</vt:lpstr>
      <vt:lpstr>PowerPoint Presentation</vt:lpstr>
      <vt:lpstr>PowerPoint Presentation</vt:lpstr>
      <vt:lpstr>People are Involved!</vt:lpstr>
      <vt:lpstr>PowerPoint Presentation</vt:lpstr>
      <vt:lpstr>PowerPoint Presentation</vt:lpstr>
      <vt:lpstr>Contextualization</vt:lpstr>
      <vt:lpstr>PowerPoint Presentation</vt:lpstr>
      <vt:lpstr>PowerPoint Presentation</vt:lpstr>
      <vt:lpstr>PowerPoint Presentation</vt:lpstr>
      <vt:lpstr>Crowdsourcing</vt:lpstr>
      <vt:lpstr>PowerPoint Presentation</vt:lpstr>
      <vt:lpstr>Libraries Using Crowdsourcing</vt:lpstr>
      <vt:lpstr>Transcription</vt:lpstr>
      <vt:lpstr>PowerPoint Presentation</vt:lpstr>
      <vt:lpstr>PowerPoint Presentation</vt:lpstr>
      <vt:lpstr>PowerPoint Presentation</vt:lpstr>
      <vt:lpstr>PowerPoint Presentation</vt:lpstr>
      <vt:lpstr>PowerPoint Presentation</vt:lpstr>
      <vt:lpstr>PowerPoint Presentation</vt:lpstr>
      <vt:lpstr>Georeferencing</vt:lpstr>
      <vt:lpstr>PowerPoint Presentation</vt:lpstr>
      <vt:lpstr>PowerPoint Presentation</vt:lpstr>
      <vt:lpstr>PowerPoint Presentation</vt:lpstr>
      <vt:lpstr>PowerPoint Presentation</vt:lpstr>
      <vt:lpstr>Complementing Collections</vt:lpstr>
      <vt:lpstr>Classification</vt:lpstr>
      <vt:lpstr>Co-Curation</vt:lpstr>
      <vt:lpstr>PowerPoint Presentation</vt:lpstr>
      <vt:lpstr>PowerPoint Presentation</vt:lpstr>
      <vt:lpstr>Community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Library Collections &amp; Services</vt:lpstr>
      <vt:lpstr>PowerPoint Presentation</vt:lpstr>
      <vt:lpstr>PowerPoint Presentation</vt:lpstr>
      <vt:lpstr>PowerPoint Presentation</vt:lpstr>
      <vt:lpstr>What Have You Found to be Effective?</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Libraries Can Add Even More Value</dc:title>
  <dc:creator>Joe Matthews</dc:creator>
  <cp:lastModifiedBy>Joe Matthews</cp:lastModifiedBy>
  <cp:revision>147</cp:revision>
  <dcterms:created xsi:type="dcterms:W3CDTF">2013-03-25T00:12:07Z</dcterms:created>
  <dcterms:modified xsi:type="dcterms:W3CDTF">2013-06-09T17:44:05Z</dcterms:modified>
</cp:coreProperties>
</file>